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4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6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6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5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3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7B2E-D79D-45F2-812D-5A5238C6FBFB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0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&#1075;&#1072;&#1087;&#1086;&#1091;-&#1082;&#1075;&#1087;&#1090;.&#1088;&#1092;/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profuch11@mail.ru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vk.com/club167772590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mailto:mog_agrocol@mail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hyperlink" Target="https://ok.ru/group/51580903096557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nat_nrch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nat-nrch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gou_pu15_00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pmu75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gk.priarg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pgk.zabaikalschool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dsretensk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pdsretensk.lbihost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gu-chita.ru/sveden/ovz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hyperlink" Target="https://vk.com/bguchit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mail@chptk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chptk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mailto:chpkkol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hyperlink" Target="mailto:zabtehn@mail.ru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vk.com/zabtptis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ok.ru/group5282483961863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u16shilka@yandex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pu-shilka.profiedu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ginskpk@mail.r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aginskpk.ru/" TargetMode="External"/><Relationship Id="rId10" Type="http://schemas.openxmlformats.org/officeDocument/2006/relationships/image" Target="../media/image2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6.jpg"/><Relationship Id="rId10" Type="http://schemas.openxmlformats.org/officeDocument/2006/relationships/hyperlink" Target="mailto:bmuborzya@yandex.ru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bmuborzya.edusite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10" Type="http://schemas.openxmlformats.org/officeDocument/2006/relationships/hyperlink" Target="mailto:pu30_srt@mail.ru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pu_30.npo.zabedu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totib@mail.ru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chtotib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jpeg"/><Relationship Id="rId10" Type="http://schemas.openxmlformats.org/officeDocument/2006/relationships/hyperlink" Target="mailto:medcollege@inbox.ru" TargetMode="External"/><Relationship Id="rId9" Type="http://schemas.openxmlformats.org/officeDocument/2006/relationships/hyperlink" Target="https://vk.com/chmk_chita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zabgc@mail.ru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zabgc.r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kovalbakery.ru/" TargetMode="External"/><Relationship Id="rId3" Type="http://schemas.openxmlformats.org/officeDocument/2006/relationships/hyperlink" Target="https://balluemclub.ru/" TargetMode="External"/><Relationship Id="rId7" Type="http://schemas.openxmlformats.org/officeDocument/2006/relationships/hyperlink" Target="https://checko.ru/company/mangazeya-agro-1177536004535" TargetMode="External"/><Relationship Id="rId2" Type="http://schemas.openxmlformats.org/officeDocument/2006/relationships/hyperlink" Target="http://chita.niyam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avan-chita.ru/" TargetMode="External"/><Relationship Id="rId5" Type="http://schemas.openxmlformats.org/officeDocument/2006/relationships/hyperlink" Target="http://maxdanson.pub/" TargetMode="External"/><Relationship Id="rId4" Type="http://schemas.openxmlformats.org/officeDocument/2006/relationships/hyperlink" Target="https://cafegloria.ru/" TargetMode="External"/><Relationship Id="rId9" Type="http://schemas.openxmlformats.org/officeDocument/2006/relationships/hyperlink" Target="http://77-radu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5;&#1072;&#1088;&#1072;&#1085;&#1090;.&#1078;&#1082;&#1093;-&#1095;&#1080;&#1090;&#1072;.&#1088;&#1092;/index.html" TargetMode="External"/><Relationship Id="rId3" Type="http://schemas.openxmlformats.org/officeDocument/2006/relationships/hyperlink" Target="https://checko.ru/company/rmz-1187536003093" TargetMode="External"/><Relationship Id="rId7" Type="http://schemas.openxmlformats.org/officeDocument/2006/relationships/hyperlink" Target="https://my-gkh.ru/getorganization/ooo-upravlyayushchaya-kompaniya-vektor" TargetMode="External"/><Relationship Id="rId2" Type="http://schemas.openxmlformats.org/officeDocument/2006/relationships/hyperlink" Target="http://pervomayskiy-zabaykalskiy-kray.vsezhk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odokanalchita.ru/" TargetMode="External"/><Relationship Id="rId5" Type="http://schemas.openxmlformats.org/officeDocument/2006/relationships/hyperlink" Target="https://www.tgk-14.com/" TargetMode="External"/><Relationship Id="rId10" Type="http://schemas.openxmlformats.org/officeDocument/2006/relationships/hyperlink" Target="http://&#1088;&#1091;&#1101;&#1082;-&#1075;&#1088;&#1101;&#1089;.&#1078;&#1082;&#1093;-&#1095;&#1080;&#1090;&#1072;.&#1088;&#1092;/" TargetMode="External"/><Relationship Id="rId4" Type="http://schemas.openxmlformats.org/officeDocument/2006/relationships/hyperlink" Target="https://www.orgpage.ru/priargunsk/raschetno-kassovyy-tsentr-gerkts-637981.html" TargetMode="External"/><Relationship Id="rId9" Type="http://schemas.openxmlformats.org/officeDocument/2006/relationships/hyperlink" Target="http://&#1085;&#1072;&#1076;&#1077;&#1078;&#1076;&#1072;.&#1078;&#1082;&#1093;-&#1095;&#1080;&#1090;&#1072;.&#1088;&#1092;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g"/><Relationship Id="rId5" Type="http://schemas.openxmlformats.org/officeDocument/2006/relationships/image" Target="../media/image5.png"/><Relationship Id="rId10" Type="http://schemas.openxmlformats.org/officeDocument/2006/relationships/hyperlink" Target="mailto:directorchitacxt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www.zabai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o.ru/company/zhiguli-1047542000923" TargetMode="External"/><Relationship Id="rId2" Type="http://schemas.openxmlformats.org/officeDocument/2006/relationships/hyperlink" Target="https://priargunsky.armz.ru/ru/kompaniya/o-n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jkh.ru/" TargetMode="External"/><Relationship Id="rId5" Type="http://schemas.openxmlformats.org/officeDocument/2006/relationships/hyperlink" Target="http://np-chikoi.ru/" TargetMode="External"/><Relationship Id="rId4" Type="http://schemas.openxmlformats.org/officeDocument/2006/relationships/hyperlink" Target="https://checko.ru/company/msu-50-1027501067395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oaorus.ru/" TargetMode="External"/><Relationship Id="rId3" Type="http://schemas.openxmlformats.org/officeDocument/2006/relationships/hyperlink" Target="http://www.baikalautotruck.ru/" TargetMode="External"/><Relationship Id="rId7" Type="http://schemas.openxmlformats.org/officeDocument/2006/relationships/hyperlink" Target="https://chita.mts.ru/" TargetMode="External"/><Relationship Id="rId2" Type="http://schemas.openxmlformats.org/officeDocument/2006/relationships/hyperlink" Target="https://priargunsky.armz.ru/ru/kompaniya/novosti/1040-ledovyj-gorodok-postroen-v-krasnokamenskami-rabotnikami-pao-ppgkho-im-e-p-slavskog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ita.rt.ru/" TargetMode="External"/><Relationship Id="rId11" Type="http://schemas.openxmlformats.org/officeDocument/2006/relationships/hyperlink" Target="http://www.minprir.75.ru/" TargetMode="External"/><Relationship Id="rId5" Type="http://schemas.openxmlformats.org/officeDocument/2006/relationships/hyperlink" Target="http://zab-kamaz.ru/" TargetMode="External"/><Relationship Id="rId10" Type="http://schemas.openxmlformats.org/officeDocument/2006/relationships/hyperlink" Target="http://www.nurgold.ru/" TargetMode="External"/><Relationship Id="rId4" Type="http://schemas.openxmlformats.org/officeDocument/2006/relationships/hyperlink" Target="https://checko.ru/company/mp-dmrsu-1027501147046" TargetMode="External"/><Relationship Id="rId9" Type="http://schemas.openxmlformats.org/officeDocument/2006/relationships/hyperlink" Target="https://ttk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rgold.ru/" TargetMode="External"/><Relationship Id="rId3" Type="http://schemas.openxmlformats.org/officeDocument/2006/relationships/hyperlink" Target="mailto:krasnokamensk@greenatom.ru" TargetMode="External"/><Relationship Id="rId7" Type="http://schemas.openxmlformats.org/officeDocument/2006/relationships/hyperlink" Target="https://ttk.ru/" TargetMode="External"/><Relationship Id="rId2" Type="http://schemas.openxmlformats.org/officeDocument/2006/relationships/hyperlink" Target="mailto:info@ppgho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ita.mts.ru/" TargetMode="External"/><Relationship Id="rId5" Type="http://schemas.openxmlformats.org/officeDocument/2006/relationships/hyperlink" Target="http://oaorus.ru/" TargetMode="External"/><Relationship Id="rId4" Type="http://schemas.openxmlformats.org/officeDocument/2006/relationships/hyperlink" Target="mailto:argusoft@mail.ru" TargetMode="External"/><Relationship Id="rId9" Type="http://schemas.openxmlformats.org/officeDocument/2006/relationships/hyperlink" Target="http://www.minprir.75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ta.mts.ru/" TargetMode="External"/><Relationship Id="rId2" Type="http://schemas.openxmlformats.org/officeDocument/2006/relationships/hyperlink" Target="https://chita.r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tk.ru/" TargetMode="External"/><Relationship Id="rId4" Type="http://schemas.openxmlformats.org/officeDocument/2006/relationships/hyperlink" Target="http://oaorus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o.ru/company/mk-daursky-1097530000237" TargetMode="External"/><Relationship Id="rId2" Type="http://schemas.openxmlformats.org/officeDocument/2006/relationships/hyperlink" Target="https://rosatom-teplo.ru/krasnokamens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ntragent.skrin.ru/issuers/00106537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mouo.onns.zabedu.ru/" TargetMode="External"/><Relationship Id="rId13" Type="http://schemas.openxmlformats.org/officeDocument/2006/relationships/hyperlink" Target="https://uokalga.edusite.ru/index.html" TargetMode="External"/><Relationship Id="rId3" Type="http://schemas.openxmlformats.org/officeDocument/2006/relationships/hyperlink" Target="http://mouo.petz.zabedu.ru/index.php?option=com_content&amp;view=featured&amp;Itemid=101" TargetMode="External"/><Relationship Id="rId7" Type="http://schemas.openxmlformats.org/officeDocument/2006/relationships/hyperlink" Target="http://go-aginskoe.ru/komitet-obrazovaniya/" TargetMode="External"/><Relationship Id="rId12" Type="http://schemas.openxmlformats.org/officeDocument/2006/relationships/hyperlink" Target="http://mouo.olvn.zabedu.ru/" TargetMode="External"/><Relationship Id="rId2" Type="http://schemas.openxmlformats.org/officeDocument/2006/relationships/hyperlink" Target="https://krasnyichikoy.profi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uo.duld.zabedu.ru/" TargetMode="External"/><Relationship Id="rId11" Type="http://schemas.openxmlformats.org/officeDocument/2006/relationships/hyperlink" Target="http://mouo.kuir.zabedu.ru/" TargetMode="External"/><Relationship Id="rId5" Type="http://schemas.openxmlformats.org/officeDocument/2006/relationships/hyperlink" Target="http://www.mogoitui.ru/administratsiya-rajona/upravlenie-obrazovaniya-i-molodezhnoj-politiki" TargetMode="External"/><Relationship Id="rId15" Type="http://schemas.openxmlformats.org/officeDocument/2006/relationships/hyperlink" Target="http://www.&#1096;&#1080;&#1083;&#1082;&#1080;&#1085;&#1089;&#1082;&#1080;&#1081;.&#1088;&#1092;/komitety-i-upravleniya/upravlenie-obrazovaniya" TargetMode="External"/><Relationship Id="rId10" Type="http://schemas.openxmlformats.org/officeDocument/2006/relationships/hyperlink" Target="http://mouo.aksh.zabedu.ru/" TargetMode="External"/><Relationship Id="rId4" Type="http://schemas.openxmlformats.org/officeDocument/2006/relationships/hyperlink" Target="http://aginskmredu.zabedu.ru/" TargetMode="External"/><Relationship Id="rId9" Type="http://schemas.openxmlformats.org/officeDocument/2006/relationships/hyperlink" Target="http://mouo.borz.zabedu.ru/" TargetMode="External"/><Relationship Id="rId14" Type="http://schemas.openxmlformats.org/officeDocument/2006/relationships/hyperlink" Target="http://priargunsk-rko.ucoz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mouo.onns.zabedu.ru/" TargetMode="External"/><Relationship Id="rId13" Type="http://schemas.openxmlformats.org/officeDocument/2006/relationships/hyperlink" Target="https://uokalga.edusite.ru/index.html" TargetMode="External"/><Relationship Id="rId3" Type="http://schemas.openxmlformats.org/officeDocument/2006/relationships/hyperlink" Target="http://mouo.petz.zabedu.ru/index.php?option=com_content&amp;view=featured&amp;Itemid=101" TargetMode="External"/><Relationship Id="rId7" Type="http://schemas.openxmlformats.org/officeDocument/2006/relationships/hyperlink" Target="http://go-aginskoe.ru/komitet-obrazovaniya/" TargetMode="External"/><Relationship Id="rId12" Type="http://schemas.openxmlformats.org/officeDocument/2006/relationships/hyperlink" Target="http://mouo.olvn.zabedu.ru/" TargetMode="External"/><Relationship Id="rId2" Type="http://schemas.openxmlformats.org/officeDocument/2006/relationships/hyperlink" Target="https://krasnyichikoy.profi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uo.duld.zabedu.ru/" TargetMode="External"/><Relationship Id="rId11" Type="http://schemas.openxmlformats.org/officeDocument/2006/relationships/hyperlink" Target="http://mouo.kuir.zabedu.ru/" TargetMode="External"/><Relationship Id="rId5" Type="http://schemas.openxmlformats.org/officeDocument/2006/relationships/hyperlink" Target="http://www.mogoitui.ru/administratsiya-rajona/upravlenie-obrazovaniya-i-molodezhnoj-politiki" TargetMode="External"/><Relationship Id="rId15" Type="http://schemas.openxmlformats.org/officeDocument/2006/relationships/hyperlink" Target="http://www.&#1096;&#1080;&#1083;&#1082;&#1080;&#1085;&#1089;&#1082;&#1080;&#1081;.&#1088;&#1092;/komitety-i-upravleniya/upravlenie-obrazovaniya" TargetMode="External"/><Relationship Id="rId10" Type="http://schemas.openxmlformats.org/officeDocument/2006/relationships/hyperlink" Target="http://mouo.aksh.zabedu.ru/" TargetMode="External"/><Relationship Id="rId4" Type="http://schemas.openxmlformats.org/officeDocument/2006/relationships/hyperlink" Target="http://aginskmredu.zabedu.ru/" TargetMode="External"/><Relationship Id="rId9" Type="http://schemas.openxmlformats.org/officeDocument/2006/relationships/hyperlink" Target="http://mouo.borz.zabedu.ru/" TargetMode="External"/><Relationship Id="rId14" Type="http://schemas.openxmlformats.org/officeDocument/2006/relationships/hyperlink" Target="http://priargunsk-rko.ucoz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5;&#1072;&#1076;&#1077;&#1078;&#1076;&#1072;.&#1078;&#1082;&#1093;-&#1095;&#1080;&#1090;&#1072;.&#1088;&#1092;/" TargetMode="External"/><Relationship Id="rId3" Type="http://schemas.openxmlformats.org/officeDocument/2006/relationships/hyperlink" Target="http://chita.niyama.ru/" TargetMode="External"/><Relationship Id="rId7" Type="http://schemas.openxmlformats.org/officeDocument/2006/relationships/hyperlink" Target="http://&#1075;&#1072;&#1088;&#1072;&#1085;&#1090;.&#1078;&#1082;&#1093;-&#1095;&#1080;&#1090;&#1072;.&#1088;&#1092;/index.html" TargetMode="External"/><Relationship Id="rId2" Type="http://schemas.openxmlformats.org/officeDocument/2006/relationships/hyperlink" Target="https://kovalbakery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-gkh.ru/getorganization/ooo-upravlyayushchaya-kompaniya-vektor" TargetMode="External"/><Relationship Id="rId5" Type="http://schemas.openxmlformats.org/officeDocument/2006/relationships/hyperlink" Target="https://cafegloria.ru/" TargetMode="External"/><Relationship Id="rId4" Type="http://schemas.openxmlformats.org/officeDocument/2006/relationships/hyperlink" Target="https://balluemclub.ru/" TargetMode="External"/><Relationship Id="rId9" Type="http://schemas.openxmlformats.org/officeDocument/2006/relationships/hyperlink" Target="http://&#1088;&#1091;&#1101;&#1082;-&#1075;&#1088;&#1101;&#1089;.&#1078;&#1082;&#1093;-&#1095;&#1080;&#1090;&#1072;.&#1088;&#1092;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8;&#1091;&#1101;&#1082;-&#1075;&#1088;&#1101;&#1089;.&#1078;&#1082;&#1093;-&#1095;&#1080;&#1090;&#1072;.&#1088;&#1092;/" TargetMode="External"/><Relationship Id="rId3" Type="http://schemas.openxmlformats.org/officeDocument/2006/relationships/hyperlink" Target="https://salony-kracoty.ru/krasnokamensk/obraz-krasnokamensk.htm" TargetMode="External"/><Relationship Id="rId7" Type="http://schemas.openxmlformats.org/officeDocument/2006/relationships/hyperlink" Target="http://&#1085;&#1072;&#1076;&#1077;&#1078;&#1076;&#1072;.&#1078;&#1082;&#1093;-&#1095;&#1080;&#1090;&#1072;.&#1088;&#1092;/" TargetMode="External"/><Relationship Id="rId2" Type="http://schemas.openxmlformats.org/officeDocument/2006/relationships/hyperlink" Target="https://redstonecity.ru/beautycol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75;&#1072;&#1088;&#1072;&#1085;&#1090;.&#1078;&#1082;&#1093;-&#1095;&#1080;&#1090;&#1072;.&#1088;&#1092;/index.html" TargetMode="External"/><Relationship Id="rId5" Type="http://schemas.openxmlformats.org/officeDocument/2006/relationships/hyperlink" Target="https://my-gkh.ru/getorganization/ooo-upravlyayushchaya-kompaniya-vektor" TargetMode="External"/><Relationship Id="rId4" Type="http://schemas.openxmlformats.org/officeDocument/2006/relationships/hyperlink" Target="http://&#1072;&#1090;&#1077;&#1083;&#1100;&#1077;&#1088;.&#1088;&#1092;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pkkol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chpkol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5;&#1072;&#1088;&#1072;&#1085;&#1090;.&#1078;&#1082;&#1093;-&#1095;&#1080;&#1090;&#1072;.&#1088;&#1092;/index.html" TargetMode="External"/><Relationship Id="rId2" Type="http://schemas.openxmlformats.org/officeDocument/2006/relationships/hyperlink" Target="https://my-gkh.ru/getorganization/ooo-upravlyayushchaya-kompaniya-vek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88;&#1091;&#1101;&#1082;-&#1075;&#1088;&#1101;&#1089;.&#1078;&#1082;&#1093;-&#1095;&#1080;&#1090;&#1072;.&#1088;&#1092;/" TargetMode="External"/><Relationship Id="rId4" Type="http://schemas.openxmlformats.org/officeDocument/2006/relationships/hyperlink" Target="http://&#1085;&#1072;&#1076;&#1077;&#1078;&#1076;&#1072;.&#1078;&#1082;&#1093;-&#1095;&#1080;&#1090;&#1072;.&#1088;&#1092;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gppk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www.zabgoscoll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http://www.irgups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hyperlink" Target="tel:+73022217032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mail@zabcult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zabcult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tel:%208(30233)3-33-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16388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6633"/>
            <a:ext cx="2736304" cy="1637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8" y="4144165"/>
            <a:ext cx="1815882" cy="1815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366" y="2396787"/>
            <a:ext cx="677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Государственное профессиональное образовательное учреждение</a:t>
            </a:r>
          </a:p>
          <a:p>
            <a:r>
              <a:rPr lang="ru-RU" b="1" dirty="0" smtClean="0">
                <a:latin typeface="Century Gothic" pitchFamily="34" charset="0"/>
              </a:rPr>
              <a:t>«Забайкальский техникум профессиональных технологий и сервиса»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127810"/>
            <a:ext cx="3644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920914"/>
            <a:ext cx="677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Забайкальский край</a:t>
            </a:r>
            <a:endParaRPr lang="ru-RU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2977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ГАПОУ «Краснокаменский горно-промышленный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" y="0"/>
            <a:ext cx="2378616" cy="2378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7156" y="2472947"/>
            <a:ext cx="150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3"/>
              </a:rPr>
              <a:t>гапоу-кгпт.рф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87382" y="2457954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0167" y="2540706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76" y="1340768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12198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9176" y="2843644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 </a:t>
            </a:r>
            <a:r>
              <a:rPr lang="ru-RU" dirty="0">
                <a:hlinkClick r:id="rId10"/>
              </a:rPr>
              <a:t>https://vk.com/club167772590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471854"/>
            <a:ext cx="201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1"/>
              </a:rPr>
              <a:t>profuch</a:t>
            </a:r>
            <a:r>
              <a:rPr lang="ru-RU" dirty="0">
                <a:hlinkClick r:id="rId11"/>
              </a:rPr>
              <a:t>11@</a:t>
            </a:r>
            <a:r>
              <a:rPr lang="en-US" dirty="0">
                <a:hlinkClick r:id="rId11"/>
              </a:rPr>
              <a:t>mail</a:t>
            </a:r>
            <a:r>
              <a:rPr lang="ru-RU" dirty="0">
                <a:hlinkClick r:id="rId11"/>
              </a:rPr>
              <a:t>.</a:t>
            </a:r>
            <a:r>
              <a:rPr lang="en-US" dirty="0" err="1">
                <a:hlinkClick r:id="rId11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47799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(30245)2-88-55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3356992"/>
            <a:ext cx="84969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Главный вход в Учреждение оснащен пандусом и специальными поручнями, пути движения доступны и удобны для категории инвалидов (НОДА, с нарушениями слуха и зрения). В Учреждении имеется выделенная стоянка для автотранспортных средств инвалидов.</a:t>
            </a:r>
          </a:p>
          <a:p>
            <a:pPr indent="446088" algn="just"/>
            <a:r>
              <a:rPr lang="ru-RU" sz="1600" b="1" i="1" dirty="0"/>
              <a:t>На 1 этаже обеспечена доступность путей движения. Аудитории для проведения учебных занятий с обучающимися с ограниченными возможностями здоровья находятся на 1 этаже техникума.</a:t>
            </a:r>
          </a:p>
          <a:p>
            <a:pPr indent="446088" algn="just"/>
            <a:r>
              <a:rPr lang="ru-RU" sz="1600" b="1" i="1" dirty="0"/>
              <a:t>Расширены дверные проёмы в Актовом зале, в столовой.</a:t>
            </a:r>
          </a:p>
          <a:p>
            <a:pPr indent="446088" algn="just"/>
            <a:r>
              <a:rPr lang="ru-RU" sz="1600" b="1" i="1" dirty="0"/>
              <a:t>Имеется санитарно-гигиеническое помещение для инвалидов.</a:t>
            </a:r>
          </a:p>
          <a:p>
            <a:pPr indent="446088" algn="just"/>
            <a:r>
              <a:rPr lang="ru-RU" sz="1600" b="1" i="1" dirty="0"/>
              <a:t>Специальное оборудование в учебных кабинетах для использования инвалидами и лицами с ограниченными возможностями здоровья отсутствует.</a:t>
            </a:r>
          </a:p>
          <a:p>
            <a:pPr indent="446088" algn="just"/>
            <a:r>
              <a:rPr lang="ru-RU" sz="1600" b="1" i="1" dirty="0"/>
              <a:t>Имеется общежитие по адресу: Забайкальский край г. </a:t>
            </a:r>
            <a:r>
              <a:rPr lang="ru-RU" sz="1600" b="1" i="1" dirty="0" err="1"/>
              <a:t>Краснокаменск</a:t>
            </a:r>
            <a:r>
              <a:rPr lang="ru-RU" sz="1600" b="1" i="1" dirty="0"/>
              <a:t>, проспект Строителей, 1, учебный корпус №2, 4 этаж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27924" y="1262178"/>
            <a:ext cx="480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674673, Забайкальский край, Краснокаменский р-н,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Краснокаменск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Строителей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пр-кт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</p:spTree>
    <p:extLst>
      <p:ext uri="{BB962C8B-B14F-4D97-AF65-F5344CB8AC3E}">
        <p14:creationId xmlns:p14="http://schemas.microsoft.com/office/powerpoint/2010/main" val="25428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93531"/>
            <a:ext cx="694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Могойтуйский</a:t>
            </a:r>
            <a:r>
              <a:rPr lang="ru-RU" b="1" dirty="0">
                <a:latin typeface="Century Gothic" pitchFamily="34" charset="0"/>
              </a:rPr>
              <a:t> аграрно-промышленный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" y="44624"/>
            <a:ext cx="2380953" cy="2190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7382" y="245795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80929" y="2540706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4" y="2412198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0232" y="2483905"/>
            <a:ext cx="154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mogagrocol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4418" y="242531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8(30255)2-13-40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7201" y="2483905"/>
            <a:ext cx="22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hlinkClick r:id="rId9"/>
              </a:rPr>
              <a:t>mog</a:t>
            </a:r>
            <a:r>
              <a:rPr lang="ru-RU" u="sng" dirty="0">
                <a:hlinkClick r:id="rId9"/>
              </a:rPr>
              <a:t>_</a:t>
            </a:r>
            <a:r>
              <a:rPr lang="en-US" u="sng" dirty="0" err="1">
                <a:hlinkClick r:id="rId9"/>
              </a:rPr>
              <a:t>agrocol</a:t>
            </a:r>
            <a:r>
              <a:rPr lang="ru-RU" u="sng" dirty="0">
                <a:hlinkClick r:id="rId9"/>
              </a:rPr>
              <a:t>@</a:t>
            </a:r>
            <a:r>
              <a:rPr lang="en-US" u="sng" dirty="0">
                <a:hlinkClick r:id="rId9"/>
              </a:rPr>
              <a:t>mail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ru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771901"/>
            <a:ext cx="788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Доступность ПОО для инвалидов – частично</a:t>
            </a:r>
          </a:p>
          <a:p>
            <a:r>
              <a:rPr lang="ru-RU" b="1" i="1" dirty="0" smtClean="0"/>
              <a:t>Имеется </a:t>
            </a:r>
            <a:r>
              <a:rPr lang="ru-RU" b="1" i="1" dirty="0"/>
              <a:t>3 благоустроенных общежития по адресу ул. Малиновского, 29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6555" y="13460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687420, Забайкальский край,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Могойтуйский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р-н, Могойтуй, Малиновского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29</a:t>
            </a:r>
          </a:p>
        </p:txBody>
      </p:sp>
    </p:spTree>
    <p:extLst>
      <p:ext uri="{BB962C8B-B14F-4D97-AF65-F5344CB8AC3E}">
        <p14:creationId xmlns:p14="http://schemas.microsoft.com/office/powerpoint/2010/main" val="34769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17322"/>
            <a:ext cx="48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«Нерчинский аграрный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750"/>
            <a:ext cx="1584401" cy="2386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7382" y="27459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64574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4" y="270023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7940" y="2745986"/>
            <a:ext cx="196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http://nat-nrch.ru/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1690" y="2771636"/>
            <a:ext cx="195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nat_nrch@mail.ru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42260" y="1400677"/>
            <a:ext cx="516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673403, Забайкальский край,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Нерчинский р-н,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Нерчинск, Студгородок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5894" y="270892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(914) 803 64 97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5012" y="3244334"/>
            <a:ext cx="42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hlinkClick r:id="rId11"/>
              </a:rPr>
              <a:t>https</a:t>
            </a:r>
            <a:r>
              <a:rPr lang="ru-RU" dirty="0">
                <a:hlinkClick r:id="rId11"/>
              </a:rPr>
              <a:t>://ok.ru/group/51580903096557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686" y="4149080"/>
            <a:ext cx="7177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Доступность ПОО для инвалидов – частично.</a:t>
            </a:r>
          </a:p>
          <a:p>
            <a:r>
              <a:rPr lang="ru-RU" sz="1600" b="1" i="1" dirty="0" smtClean="0"/>
              <a:t>Имеется </a:t>
            </a:r>
            <a:r>
              <a:rPr lang="ru-RU" sz="1600" b="1" i="1" dirty="0"/>
              <a:t>общежитие  по адресу: г. Нерчинск, улица Студгородок, 2.</a:t>
            </a:r>
          </a:p>
        </p:txBody>
      </p:sp>
    </p:spTree>
    <p:extLst>
      <p:ext uri="{BB962C8B-B14F-4D97-AF65-F5344CB8AC3E}">
        <p14:creationId xmlns:p14="http://schemas.microsoft.com/office/powerpoint/2010/main" val="4130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«Первомайское многопрофильное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67744" cy="24297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34896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4258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023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3149" y="2771937"/>
            <a:ext cx="17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http://pmu75.ru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42191" y="2776581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gou_pu15_00@mail.ru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787325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(30262) 4-20-50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74132" y="13490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673390, Забайкальский край, Шилкинский, Первомайский, Строительная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0504" y="4077071"/>
            <a:ext cx="7100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Доступность ПОО для инвалидов – частично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4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«Приаргунский государственный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277130" cy="2277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34370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4258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4487" y="2802714"/>
            <a:ext cx="219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pgk.zabaikalschool.ru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776581"/>
            <a:ext cx="20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pgk.priarg@mail.ru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77193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(3024)32-14-97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50604" y="1334216"/>
            <a:ext cx="49675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674310, Забайкальский край, Приаргунский район,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пгт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Приаргунск, ул. Чернышевского, 1а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5581" y="4005064"/>
            <a:ext cx="76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Имеется общежитие, расположенное по адресу: Забайкальский край, Приаргунский муниципальный округ, </a:t>
            </a:r>
            <a:r>
              <a:rPr lang="ru-RU" sz="2000" b="1" i="1" dirty="0" err="1"/>
              <a:t>пгт</a:t>
            </a:r>
            <a:r>
              <a:rPr lang="ru-RU" sz="2000" b="1" i="1" dirty="0" smtClean="0"/>
              <a:t>. Приаргунск</a:t>
            </a:r>
            <a:r>
              <a:rPr lang="ru-RU" sz="2000" b="1" i="1" dirty="0"/>
              <a:t>, ул. Чернышевского 1а </a:t>
            </a:r>
          </a:p>
        </p:txBody>
      </p:sp>
    </p:spTree>
    <p:extLst>
      <p:ext uri="{BB962C8B-B14F-4D97-AF65-F5344CB8AC3E}">
        <p14:creationId xmlns:p14="http://schemas.microsoft.com/office/powerpoint/2010/main" val="978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834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«Педагогический колледж г. Сретенска»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352318" cy="1905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54450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24614" y="2859514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4457" y="2802714"/>
            <a:ext cx="280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</a:t>
            </a:r>
            <a:r>
              <a:rPr lang="ru-RU" dirty="0">
                <a:hlinkClick r:id="rId9"/>
              </a:rPr>
              <a:t>://</a:t>
            </a:r>
            <a:r>
              <a:rPr lang="en-US" dirty="0" err="1">
                <a:hlinkClick r:id="rId9"/>
              </a:rPr>
              <a:t>pdsretensk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lbihost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802713"/>
            <a:ext cx="208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0"/>
              </a:rPr>
              <a:t>pdsretensk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2771937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8(30246)2-13-61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78278"/>
            <a:ext cx="554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673500, Забайкальский край, г. Сретенск, ул. Энергетиков, 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93305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600" b="1" i="1" dirty="0"/>
              <a:t>В образовательной организации создана доступная образовательная среда для обучающихся, относящихся к категории детей инвалидов. В учебном заведении обучаются студенты с нарушением слуха, зрения, нарушениями обмена веществ.</a:t>
            </a:r>
          </a:p>
          <a:p>
            <a:pPr indent="446088"/>
            <a:r>
              <a:rPr lang="ru-RU" sz="1600" b="1" i="1" dirty="0"/>
              <a:t>Общежитие расположено по адресу: г. Сретенск, </a:t>
            </a:r>
            <a:r>
              <a:rPr lang="ru-RU" sz="1600" b="1" i="1" dirty="0" err="1"/>
              <a:t>мкр</a:t>
            </a:r>
            <a:r>
              <a:rPr lang="ru-RU" sz="1600" b="1" i="1" dirty="0"/>
              <a:t>. Восточный, д. 2</a:t>
            </a:r>
          </a:p>
        </p:txBody>
      </p:sp>
    </p:spTree>
    <p:extLst>
      <p:ext uri="{BB962C8B-B14F-4D97-AF65-F5344CB8AC3E}">
        <p14:creationId xmlns:p14="http://schemas.microsoft.com/office/powerpoint/2010/main" val="9093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«Читинское торгово-кулинарное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2653495" cy="2376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28184" y="2752779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19208" y="2852936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7886" y="2766638"/>
            <a:ext cx="96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chtku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1188" y="2780928"/>
            <a:ext cx="222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byxgalterkyk@mail.ru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0588" y="273739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(3022) 31-10-24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0627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Забайкальский край, Чита, улица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Верхоленская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4783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Для обеспечения учебной деятельности  инвалидов и лиц с ограниченными возможностями здоровья используются аудитории, оснащенные необходимой мебелью, учебно-наглядными пособиями (наглядно-дидактические материалы: тематические демонстрационные стенды и комплексы, плакаты, постановочные модели, карточки, наглядные пособия и </a:t>
            </a:r>
            <a:r>
              <a:rPr lang="ru-RU" sz="1600" b="1" i="1" dirty="0" smtClean="0"/>
              <a:t>т.д., </a:t>
            </a:r>
            <a:r>
              <a:rPr lang="ru-RU" sz="1600" b="1" i="1" dirty="0"/>
              <a:t>учебными и учебно-методическими пособиями: учебные планы, рабочие программы дисциплин (модулей), программы практик).Педагогическими работниками  училища  разрабатываются и используются электронные образовательные и информационные ресурсы</a:t>
            </a:r>
            <a:r>
              <a:rPr lang="ru-RU" sz="1600" b="1" i="1" dirty="0" smtClean="0"/>
              <a:t>. Применяются </a:t>
            </a:r>
            <a:r>
              <a:rPr lang="ru-RU" sz="1600" b="1" i="1" dirty="0"/>
              <a:t>личностно-ориентированные технологии, ведется индивидуальная работа. При необходимости разрабатывается индивидуальная образовательная  траектория</a:t>
            </a:r>
            <a:r>
              <a:rPr lang="ru-RU" sz="1600" b="1" i="1" dirty="0" smtClean="0"/>
              <a:t>. Имеются </a:t>
            </a:r>
            <a:r>
              <a:rPr lang="ru-RU" sz="1600" b="1" i="1" dirty="0"/>
              <a:t>электронные учебники и учебно-методические материалы на электронных носителях, </a:t>
            </a:r>
            <a:r>
              <a:rPr lang="ru-RU" sz="1600" b="1" i="1" dirty="0" err="1"/>
              <a:t>видеолекции</a:t>
            </a:r>
            <a:r>
              <a:rPr lang="ru-RU" sz="1600" b="1" i="1" dirty="0"/>
              <a:t>, банк адаптированных рабочих программ </a:t>
            </a:r>
            <a:r>
              <a:rPr lang="ru-RU" sz="1600" b="1" i="1" dirty="0" smtClean="0"/>
              <a:t>и дисциплин</a:t>
            </a:r>
            <a:r>
              <a:rPr lang="ru-RU" sz="1600" b="1" i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59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Колледж Читинского института (филиала) ФГБОУ ВО «БГУ»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0"/>
          <a:stretch/>
        </p:blipFill>
        <p:spPr>
          <a:xfrm>
            <a:off x="179512" y="0"/>
            <a:ext cx="1413975" cy="2160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9318" y="2780627"/>
            <a:ext cx="3106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http://bgu-chita.ru/sveden/ovz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4410" y="2839077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39952" y="2852936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11" y="1268760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5712" y="2780928"/>
            <a:ext cx="169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chittek@mail.ru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9317" y="2778841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:+7 (3022) 35-58-09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7903" y="3244334"/>
            <a:ext cx="299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hlinkClick r:id="rId10"/>
              </a:rPr>
              <a:t>https</a:t>
            </a:r>
            <a:r>
              <a:rPr lang="ru-RU" dirty="0">
                <a:hlinkClick r:id="rId10"/>
              </a:rPr>
              <a:t>://vk.com/bguchita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491" y="4007966"/>
            <a:ext cx="7789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Ряд зданий ЧИ БГУ имеют частичный доступ инвалидов и лиц с ограниченными возможностями здоровья.</a:t>
            </a:r>
          </a:p>
          <a:p>
            <a:pPr indent="446088" algn="just"/>
            <a:r>
              <a:rPr lang="x-none" sz="1600" b="1" i="1"/>
              <a:t>Общежитие расположено </a:t>
            </a:r>
            <a:r>
              <a:rPr lang="ru-RU" sz="1600" b="1" i="1" dirty="0"/>
              <a:t>по адресу г. Чита, ул. </a:t>
            </a:r>
            <a:r>
              <a:rPr lang="ru-RU" sz="1600" b="1" i="1" dirty="0" err="1"/>
              <a:t>Балябина</a:t>
            </a:r>
            <a:r>
              <a:rPr lang="ru-RU" sz="1600" b="1" i="1" dirty="0"/>
              <a:t>, 39, пом. 3, </a:t>
            </a:r>
            <a:r>
              <a:rPr lang="x-none" sz="1600" b="1" i="1"/>
              <a:t>в центре города, в 20 минутах ходьбы от учебных корпусов. 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37596" y="1467169"/>
            <a:ext cx="3096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672000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г.Чита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ул.Лермонтова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12</a:t>
            </a:r>
          </a:p>
        </p:txBody>
      </p:sp>
    </p:spTree>
    <p:extLst>
      <p:ext uri="{BB962C8B-B14F-4D97-AF65-F5344CB8AC3E}">
        <p14:creationId xmlns:p14="http://schemas.microsoft.com/office/powerpoint/2010/main" val="1307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96144"/>
            <a:ext cx="615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«Читинский политехнический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265839" cy="2348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1610" y="2387343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63888" y="2446187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11" y="1268760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91" y="234019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6557" y="2411897"/>
            <a:ext cx="159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http://chptk.ru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396509"/>
            <a:ext cx="157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mail@chptk.ru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9440" y="237821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8(3022) 35-52-54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0584" y="1254205"/>
            <a:ext cx="5923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672000, Забайкальский край, Чита, улица Полины Осипенко, 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26127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Доступность ПОО: Образовательное учреждение имеет утвержденный паспорт доступности объектов, на которых предоставляются образовательные услуги. Администрацией ГПОУ «ЧПТК» приняты следующие меры по обеспечению доступности для инвалидов:</a:t>
            </a:r>
          </a:p>
          <a:p>
            <a:pPr indent="457200" algn="just"/>
            <a:r>
              <a:rPr lang="ru-RU" sz="1600" b="1" i="1" dirty="0"/>
              <a:t>Оборудован пандус для въезда в здание колледжа инвалидов-колясочников</a:t>
            </a:r>
          </a:p>
          <a:p>
            <a:pPr indent="457200" algn="just"/>
            <a:r>
              <a:rPr lang="ru-RU" sz="1600" b="1" i="1" dirty="0"/>
              <a:t>Оборудована стоянка автомобилей для инвалидов-колясочников</a:t>
            </a:r>
          </a:p>
          <a:p>
            <a:pPr indent="457200" algn="just"/>
            <a:r>
              <a:rPr lang="ru-RU" sz="1600" b="1" i="1" dirty="0"/>
              <a:t>Вымощена тротуарная дорожка для въезда в здание колледжа для инвалидов-колясочников</a:t>
            </a:r>
          </a:p>
          <a:p>
            <a:pPr indent="457200" algn="just"/>
            <a:r>
              <a:rPr lang="ru-RU" sz="1600" b="1" i="1" dirty="0"/>
              <a:t>Установлена кнопка вызова вахтера на входе в колледж</a:t>
            </a:r>
          </a:p>
          <a:p>
            <a:pPr indent="457200" algn="just"/>
            <a:r>
              <a:rPr lang="ru-RU" sz="1600" b="1" i="1" dirty="0"/>
              <a:t>Общежитие №1 (женское) – г. Чита, ул. 9 Января, 43;</a:t>
            </a:r>
          </a:p>
          <a:p>
            <a:pPr indent="457200" algn="just"/>
            <a:r>
              <a:rPr lang="ru-RU" sz="1600" b="1" i="1" dirty="0"/>
              <a:t>Общежитие №2 (мужское) – г. Чита, ул. Ленина, 75;</a:t>
            </a:r>
          </a:p>
          <a:p>
            <a:pPr indent="457200" algn="just"/>
            <a:r>
              <a:rPr lang="ru-RU" sz="1600" b="1" i="1" dirty="0"/>
              <a:t>Общежитие </a:t>
            </a:r>
            <a:r>
              <a:rPr lang="ru-RU" sz="1600" b="1" i="1" dirty="0" err="1"/>
              <a:t>Красночикойского</a:t>
            </a:r>
            <a:r>
              <a:rPr lang="ru-RU" sz="1600" b="1" i="1" dirty="0"/>
              <a:t> филиала - </a:t>
            </a:r>
            <a:r>
              <a:rPr lang="ru-RU" sz="1600" b="1" i="1" dirty="0" err="1"/>
              <a:t>Красночикойский</a:t>
            </a:r>
            <a:r>
              <a:rPr lang="ru-RU" sz="1600" b="1" i="1" dirty="0"/>
              <a:t> район, с. Красный Чикой, ул. Первомайская, д.1;</a:t>
            </a:r>
          </a:p>
          <a:p>
            <a:pPr indent="457200" algn="just"/>
            <a:r>
              <a:rPr lang="ru-RU" sz="1600" b="1" i="1" dirty="0"/>
              <a:t>В общежитиях созданы все условия для комфортного проживания студентов. Специальные условия для беспрепятственного доступа в общежития и передвижения внутри помещений лиц с ограниченными возможностями здоровья не созданы.</a:t>
            </a:r>
          </a:p>
        </p:txBody>
      </p:sp>
    </p:spTree>
    <p:extLst>
      <p:ext uri="{BB962C8B-B14F-4D97-AF65-F5344CB8AC3E}">
        <p14:creationId xmlns:p14="http://schemas.microsoft.com/office/powerpoint/2010/main" val="939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ГАПОУ «Читинский  педагогический 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" y="116632"/>
            <a:ext cx="2207024" cy="22322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7351" y="2603367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91880" y="2662211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11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28222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2660425"/>
            <a:ext cx="17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http://chpkol.ru/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7447" y="2626436"/>
            <a:ext cx="17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9"/>
              </a:rPr>
              <a:t>chpkkol</a:t>
            </a:r>
            <a:r>
              <a:rPr lang="ru-RU" dirty="0">
                <a:hlinkClick r:id="rId9"/>
              </a:rPr>
              <a:t>@</a:t>
            </a:r>
            <a:r>
              <a:rPr lang="en-US" dirty="0">
                <a:hlinkClick r:id="rId9"/>
              </a:rPr>
              <a:t>mail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69795" y="2564904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+7 (3022) 45-07-41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64502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Учебный	корпус	головного	учреждения </a:t>
            </a:r>
            <a:r>
              <a:rPr lang="ru-RU" sz="1600" b="1" i="1" dirty="0" smtClean="0"/>
              <a:t>оснащен пандусом и специальными </a:t>
            </a:r>
            <a:r>
              <a:rPr lang="ru-RU" sz="1600" b="1" i="1" dirty="0"/>
              <a:t>поручнями,	пути движения	доступны	и удобны для категории инвалидов (НОДА, с нарушениями слуха и зрения). На  1 этаже обеспечена доступность путей движения, для  занятий  создан  кабинет  «Лаборатория дистанционного обучения» имеется выход в Интернет.	Имеется	санитарно ­ гигиеническое помещение для инвалидов.</a:t>
            </a:r>
          </a:p>
          <a:p>
            <a:pPr indent="446088"/>
            <a:r>
              <a:rPr lang="ru-RU" sz="1600" b="1" i="1" dirty="0"/>
              <a:t>Имеется общежитие по адресу г. Чита, пр-т Генерала </a:t>
            </a:r>
            <a:r>
              <a:rPr lang="ru-RU" sz="1600" b="1" i="1" dirty="0" err="1"/>
              <a:t>Белика</a:t>
            </a:r>
            <a:r>
              <a:rPr lang="ru-RU" sz="1600" b="1" i="1" dirty="0"/>
              <a:t>, 1 1.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1920" y="1539177"/>
            <a:ext cx="370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672038, г. Чита, ул. Красной Звезды, 51а</a:t>
            </a:r>
          </a:p>
        </p:txBody>
      </p:sp>
    </p:spTree>
    <p:extLst>
      <p:ext uri="{BB962C8B-B14F-4D97-AF65-F5344CB8AC3E}">
        <p14:creationId xmlns:p14="http://schemas.microsoft.com/office/powerpoint/2010/main" val="3409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733"/>
            <a:ext cx="1638802" cy="158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8342" y="332656"/>
            <a:ext cx="677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«Забайкальский техникум профессиональных технологий и сервиса»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93EBC4-B209-4506-AC07-8A869B86F302}"/>
              </a:ext>
            </a:extLst>
          </p:cNvPr>
          <p:cNvSpPr txBox="1"/>
          <p:nvPr/>
        </p:nvSpPr>
        <p:spPr>
          <a:xfrm>
            <a:off x="3839863" y="1505581"/>
            <a:ext cx="3860062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Забайкальский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край, г. Чита,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Труда 14</a:t>
            </a:r>
            <a:endParaRPr lang="ru-RU" sz="1200" dirty="0">
              <a:ea typeface="Calibri"/>
              <a:cs typeface="Times New Roman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ACD07-F86C-4A72-A858-119B3923B5A8}"/>
              </a:ext>
            </a:extLst>
          </p:cNvPr>
          <p:cNvSpPr txBox="1"/>
          <p:nvPr/>
        </p:nvSpPr>
        <p:spPr>
          <a:xfrm>
            <a:off x="2939583" y="2141645"/>
            <a:ext cx="1604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zabtehn@mail.ru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04242B-A9A6-44E2-A453-E8730A8ACEC6}"/>
              </a:ext>
            </a:extLst>
          </p:cNvPr>
          <p:cNvSpPr txBox="1"/>
          <p:nvPr/>
        </p:nvSpPr>
        <p:spPr>
          <a:xfrm>
            <a:off x="5030688" y="2174450"/>
            <a:ext cx="1645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/>
                <a:ea typeface="Calibri"/>
              </a:rPr>
              <a:t>+7(3022)39-14-60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1720CC-6B80-45C1-9192-60EF7E6DC9C9}"/>
              </a:ext>
            </a:extLst>
          </p:cNvPr>
          <p:cNvSpPr txBox="1"/>
          <p:nvPr/>
        </p:nvSpPr>
        <p:spPr>
          <a:xfrm>
            <a:off x="7604146" y="2172423"/>
            <a:ext cx="1248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@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zabtehn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16016" y="2110867"/>
            <a:ext cx="337830" cy="338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36213" y="2161088"/>
            <a:ext cx="403370" cy="2557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AE7D99-AF86-4281-9CEA-8B40DCC73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44851" y="2060848"/>
            <a:ext cx="271055" cy="461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5816" y="2573260"/>
            <a:ext cx="448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0"/>
              </a:rPr>
              <a:t>https://ok.ru/group52824839618632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360" y="2572875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/>
              </a:rPr>
              <a:t>https://vk.com/zabtptis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3" y="1233273"/>
            <a:ext cx="793939" cy="766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3771"/>
            <a:ext cx="504056" cy="512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04242B-A9A6-44E2-A453-E8730A8ACEC6}"/>
              </a:ext>
            </a:extLst>
          </p:cNvPr>
          <p:cNvSpPr txBox="1"/>
          <p:nvPr/>
        </p:nvSpPr>
        <p:spPr>
          <a:xfrm>
            <a:off x="1178262" y="2132856"/>
            <a:ext cx="1645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/>
              </a:rPr>
              <a:t>з</a:t>
            </a:r>
            <a:r>
              <a:rPr lang="ru-RU" sz="1400" b="1" dirty="0" err="1" smtClean="0">
                <a:latin typeface="Times New Roman"/>
              </a:rPr>
              <a:t>абтех.рф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992010"/>
            <a:ext cx="888236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i="1" dirty="0"/>
              <a:t>На сегодняшний день территория техникума в основном соответствует условиям беспрепятственного, безопасного и удобного передвижения студентов-инвалидов. В корпусах оборудованы широкие дверные проёмы, имеются поручни, пандусы, ступени лестничных маршей обозначены специальными информационными и предупреждающими знаками, двери отмечены контрастной маркировкой, имеется кнопка экстренного вызова. Выделены парковочные места для автотранспортных средств маломобильных групп населения возле корпусов.</a:t>
            </a:r>
          </a:p>
          <a:p>
            <a:pPr indent="457200" algn="just"/>
            <a:r>
              <a:rPr lang="ru-RU" sz="1200" b="1" i="1" dirty="0"/>
              <a:t>Для студентов с инвалидностью и ОВЗ, обучающихся в техникуме, создаются условия, обеспечивающие возможность их беспрепятственного доступа в аудитории, туалетные и другие помещения, а также их пребывание в учебных корпусах и общежитии. </a:t>
            </a:r>
          </a:p>
          <a:p>
            <a:pPr indent="457200" algn="just"/>
            <a:r>
              <a:rPr lang="ru-RU" sz="1200" b="1" i="1" dirty="0"/>
              <a:t>Техникум располагает специальными техническими средствами индивидуального и коллективного пользования для обучения инвалидов и лиц с ограниченными возможностями здоровья. В фойе учебных корпусов размещены информационные терминалы «</a:t>
            </a:r>
            <a:r>
              <a:rPr lang="ru-RU" sz="1200" b="1" i="1" dirty="0" err="1"/>
              <a:t>Круст</a:t>
            </a:r>
            <a:r>
              <a:rPr lang="ru-RU" sz="1200" b="1" i="1" dirty="0"/>
              <a:t>» для инвалидов с любой нозологией (слабовидящие, слабослышащие, с нарушением опорно-двигательного аппарата). Рабочие места в аудитории для студентов данных категорий оборудованы адаптированной мебелью (специальная мебель, </a:t>
            </a:r>
            <a:r>
              <a:rPr lang="ru-RU" sz="1200" b="1" i="1" dirty="0" err="1"/>
              <a:t>регулирующаяся</a:t>
            </a:r>
            <a:r>
              <a:rPr lang="ru-RU" sz="1200" b="1" i="1" dirty="0"/>
              <a:t> по высоте и наклону). Рабочие места для студентов с нарушениями зрения оснащены стационарными и мобильными увеличительными лупами, портативными </a:t>
            </a:r>
            <a:r>
              <a:rPr lang="ru-RU" sz="1200" b="1" i="1" dirty="0" err="1"/>
              <a:t>видеоувеличителями</a:t>
            </a:r>
            <a:r>
              <a:rPr lang="ru-RU" sz="1200" b="1" i="1" dirty="0"/>
              <a:t> HV-MVC. Имеются мультимедийная система с сенсорным монитором, слайд-проектор с экраном, телевизор с большой диагональю. Аудитория для инвалидов с нарушением слуха оснащена индукционной петлей, мультимедийной системой, телевизором с большой диагональю. Рабочие места для самостоятельной работы оснащены персональными компьютерами с доступом в интернет</a:t>
            </a:r>
            <a:r>
              <a:rPr lang="ru-RU" sz="1200" b="1" i="1" dirty="0" smtClean="0"/>
              <a:t>.</a:t>
            </a:r>
          </a:p>
          <a:p>
            <a:pPr indent="457200" algn="just"/>
            <a:r>
              <a:rPr lang="ru-RU" sz="1300" b="1" i="1" dirty="0" smtClean="0"/>
              <a:t>Имеется общежитие по адресу: г. Чита, ул. Труда,13</a:t>
            </a:r>
            <a:endParaRPr lang="ru-RU" sz="1300" b="1" i="1" dirty="0"/>
          </a:p>
        </p:txBody>
      </p:sp>
    </p:spTree>
    <p:extLst>
      <p:ext uri="{BB962C8B-B14F-4D97-AF65-F5344CB8AC3E}">
        <p14:creationId xmlns:p14="http://schemas.microsoft.com/office/powerpoint/2010/main" val="3272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667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«Шилкинский многопрофильный лицей»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16632"/>
            <a:ext cx="2664296" cy="2664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8426" y="2819391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85" y="1294697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0" y="2844246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0728" y="2889822"/>
            <a:ext cx="214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pu-shilka.profiedu.ru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878235"/>
            <a:ext cx="23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>
                <a:hlinkClick r:id="rId10"/>
              </a:rPr>
              <a:t>pu16shilka@yandex.ru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0442" y="284364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8(30244)2-09-84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50100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Лицей имеет удобный беспрепятственный подъезд и вход на территорию. В здания общежития и учебного корпуса лицея обеспечен беспрепятственный доступ лицам с ОВЗ. В общежитии лицея имеется возможность оборудования комнат для лиц с ОВЗ. В здании главного корпуса имеется пандус. В главном корпусе для всех студентов, включая лиц с ОВЗ, доступна столовая. В учебном корпусе лицея оборудованы мастерские, учебные кабинеты, кабинеты для проведения лабораторно-практических занятий технического профиля. Все кабинеты, лаборатории и мастерские приспособлены для использования инвалидами и лицами с ОВЗ. В общежитии, учебных корпусах, мастерских работает WI-FI, имеется доступ к сети Интернет. На территории лицея имеются спортивные сооружения: открытая спортивная площадка, стадион с беспрепятственным доступом</a:t>
            </a:r>
          </a:p>
          <a:p>
            <a:pPr indent="457200" algn="just"/>
            <a:r>
              <a:rPr lang="ru-RU" sz="1600" b="1" i="1" dirty="0"/>
              <a:t>Общежитие расположено по адресу: Забайкальский край, </a:t>
            </a:r>
            <a:r>
              <a:rPr lang="ru-RU" sz="1600" b="1" i="1" dirty="0" err="1"/>
              <a:t>г.Шилка</a:t>
            </a:r>
            <a:r>
              <a:rPr lang="ru-RU" sz="1600" b="1" i="1" dirty="0"/>
              <a:t>, ул. Ленина, 69.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1644" y="1438954"/>
            <a:ext cx="4840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673370, Забайкальский край, г. Шилка, ул. Ленина,69</a:t>
            </a:r>
          </a:p>
        </p:txBody>
      </p:sp>
    </p:spTree>
    <p:extLst>
      <p:ext uri="{BB962C8B-B14F-4D97-AF65-F5344CB8AC3E}">
        <p14:creationId xmlns:p14="http://schemas.microsoft.com/office/powerpoint/2010/main" val="16143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85" y="476672"/>
            <a:ext cx="536816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entury Gothic" pitchFamily="34" charset="0"/>
              </a:rPr>
              <a:t>ГАПОУ «Агинский </a:t>
            </a:r>
            <a:r>
              <a:rPr lang="ru-RU" b="1" dirty="0">
                <a:latin typeface="Century Gothic" pitchFamily="34" charset="0"/>
              </a:rPr>
              <a:t>педагогический колледж им. Базара </a:t>
            </a:r>
            <a:r>
              <a:rPr lang="ru-RU" b="1" dirty="0" err="1">
                <a:latin typeface="Century Gothic" pitchFamily="34" charset="0"/>
              </a:rPr>
              <a:t>Ринчино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1026" name="Picture 2" descr="https://aginskpk.ru/wp-content/uploads/2022/04/%D0%91%D0%B5%D0%B7%D1%8B%D0%BC%D1%8F%D0%BD%D0%BD%D1%8B%D0%B9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188640"/>
            <a:ext cx="2615600" cy="27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85" y="1423610"/>
            <a:ext cx="793939" cy="766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0224" y="1423610"/>
            <a:ext cx="48600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674485, Комсомольская ул., 22, п. г. т. Агинское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8" y="3068960"/>
            <a:ext cx="504056" cy="512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0430" y="3093074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</a:rPr>
              <a:t> </a:t>
            </a:r>
            <a:r>
              <a:rPr lang="ru-RU" b="1" u="sng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https://aginskpk.ru/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07904" y="3180485"/>
            <a:ext cx="489739" cy="3104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9635" y="3093074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aginskpk@mail.ru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61712" y="3086476"/>
            <a:ext cx="337830" cy="3385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87302" y="3068960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8 (30 239) 3-75-25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216" y="4181438"/>
            <a:ext cx="8843784" cy="1768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ПОО для инвалидов и лиц с ОВЗ:</a:t>
            </a:r>
            <a:r>
              <a:rPr lang="ru-RU" sz="12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3660">
              <a:lnSpc>
                <a:spcPct val="102000"/>
              </a:lnSpc>
              <a:spcAft>
                <a:spcPts val="0"/>
              </a:spcAft>
            </a:pPr>
            <a:r>
              <a:rPr lang="ru-RU" b="1" i="1" dirty="0"/>
              <a:t>Территория учреждения соответствует условию беспрепятственного, безопасного и удобного передвижения по участку— выделены места для парковки автотранспортных средств для лиц с инвалидностью и ОВЗ. Наличие приспособленной входной группы здания: — подъем на площадку крыльца – по пандусу. Входные площадки имеют навес и расширенный дверной проем.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231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29002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Борзинское</a:t>
            </a:r>
            <a:r>
              <a:rPr lang="ru-RU" b="1" dirty="0">
                <a:latin typeface="Century Gothic" pitchFamily="34" charset="0"/>
              </a:rPr>
              <a:t> медицинское училище (техникум)»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41" y="1238499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" y="2865320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2365" y="1251205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674600,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Савватеевская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улица, 27, Борзя,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377" y="290765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https://bmuborzya.edusite.ru/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4931" y="290765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bmuborzya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yandex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92823" y="288882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83023331934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800" y="3738076"/>
            <a:ext cx="86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частичная.</a:t>
            </a:r>
            <a:endParaRPr lang="ru-RU" b="1" i="1" dirty="0"/>
          </a:p>
          <a:p>
            <a:r>
              <a:rPr lang="ru-RU" b="1" i="1" dirty="0">
                <a:ea typeface="Calibri" panose="020F0502020204030204" pitchFamily="34" charset="0"/>
              </a:rPr>
              <a:t>Имеется общежитие по адресу: г. Борзя, ул. Ленина 5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6" y="187370"/>
            <a:ext cx="2017240" cy="25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200" y="454502"/>
            <a:ext cx="651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Кокуйское</a:t>
            </a:r>
            <a:r>
              <a:rPr lang="ru-RU" b="1" dirty="0">
                <a:latin typeface="Century Gothic" pitchFamily="34" charset="0"/>
              </a:rPr>
              <a:t> общепрофессиональное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1575"/>
            <a:ext cx="793939" cy="766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1" y="2878235"/>
            <a:ext cx="504056" cy="512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7723" y="1124744"/>
            <a:ext cx="49720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673530, Россия, Забайкальский край, Сретенский район, поселок городского типа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Кокуй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квартал ПТУ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2225" y="291217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http://pu_30.npo.zabedu.ru/</a:t>
            </a:r>
            <a:r>
              <a:rPr lang="ru-RU" b="1" dirty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72741" y="2907657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pu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30_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srt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7892" y="2907657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+7-924-472-41-91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38048"/>
            <a:ext cx="8676456" cy="69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ПОО для инвалидов и лиц с ОВЗ:</a:t>
            </a:r>
            <a:r>
              <a:rPr lang="ru-RU" sz="14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частично</a:t>
            </a:r>
            <a:endParaRPr lang="ru-RU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ea typeface="Times New Roman" panose="02020603050405020304" pitchFamily="18" charset="0"/>
              </a:rPr>
              <a:t>Имеется общежитие</a:t>
            </a:r>
            <a:r>
              <a:rPr lang="ru-RU" sz="2000" b="1" i="1" dirty="0">
                <a:ea typeface="Calibri" panose="020F0502020204030204" pitchFamily="34" charset="0"/>
              </a:rPr>
              <a:t> </a:t>
            </a:r>
            <a:r>
              <a:rPr lang="ru-RU" b="1" i="1" dirty="0">
                <a:ea typeface="Calibri" panose="020F0502020204030204" pitchFamily="34" charset="0"/>
              </a:rPr>
              <a:t>по адресу: Сретенский район, пгт </a:t>
            </a:r>
            <a:r>
              <a:rPr lang="ru-RU" b="1" i="1" dirty="0" err="1">
                <a:ea typeface="Calibri" panose="020F0502020204030204" pitchFamily="34" charset="0"/>
              </a:rPr>
              <a:t>Кокуй</a:t>
            </a:r>
            <a:r>
              <a:rPr lang="ru-RU" b="1" i="1" dirty="0">
                <a:ea typeface="Calibri" panose="020F0502020204030204" pitchFamily="34" charset="0"/>
              </a:rPr>
              <a:t>, ул. ПУ-30</a:t>
            </a:r>
            <a:endParaRPr lang="ru-RU" b="1" i="1" dirty="0"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3" y="143673"/>
            <a:ext cx="2458399" cy="24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«Читинский техникум отраслевых технологий и бизнеса»</a:t>
            </a:r>
          </a:p>
        </p:txBody>
      </p:sp>
      <p:pic>
        <p:nvPicPr>
          <p:cNvPr id="2050" name="Picture 2" descr="https://pp.userapi.com/c626516/v626516686/2e738/1pRTBAggvJc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" y="116632"/>
            <a:ext cx="2574578" cy="25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07139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8235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1439944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улица Бабушкина,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2Б,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907657"/>
            <a:ext cx="232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https://www.chtotib.ru/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25967" y="290765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8 (3022) 28-20-92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44511" y="2907657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chtotib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439230"/>
            <a:ext cx="8964488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вход в здание оборудован пандусом; при входе в здание на дверь нанесен желтый круг; на первом этаже расположены учебный кабинет, столовая, гардероб; на первом этаже так же находится санитарно-гигиеническая комната; здание оснащено системой противопожарной звуковой сигнализации и оповещения с дублирующими световыми устройствами.</a:t>
            </a:r>
            <a:endParaRPr lang="ru-RU" b="1" i="1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424132"/>
            <a:ext cx="8964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Имеются общежития для инвалидов с нарушениями зрения, слуха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 1 по адресу г. Чита, ул. Журавлева, д.15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№2 по адресу г. Чита, ул. Журавлева, д.52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№3 по адресу г. Чита, ул. Бабушкина, д.2б.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34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504056" cy="512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59464" y="2587780"/>
            <a:ext cx="489739" cy="310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21893" y="2560661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7744" y="11385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672012, улица Подгорбунского,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64,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592" y="2554921"/>
            <a:ext cx="2653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https://vk.com/chmk_chita"/>
              </a:rPr>
              <a:t>https://vk.com/chmk_chita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5236" y="2574285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medcollege@inbox.ru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8902" y="2574285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 (3022) 21-79-54 доб. 102 </a:t>
            </a:r>
            <a:endParaRPr lang="ru-RU" dirty="0">
              <a:effectLst/>
            </a:endParaRPr>
          </a:p>
        </p:txBody>
      </p:sp>
      <p:pic>
        <p:nvPicPr>
          <p:cNvPr id="5122" name="Picture 2" descr="ГПОУ &amp;quot;Читинский медицинский колледж&amp;quot; 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r="13974"/>
          <a:stretch/>
        </p:blipFill>
        <p:spPr bwMode="auto">
          <a:xfrm>
            <a:off x="5422" y="44624"/>
            <a:ext cx="3486458" cy="2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2996952"/>
            <a:ext cx="9036496" cy="261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Доступность ПОО для лиц с инвалидностью и ОВЗ: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В кабинетах созданы условия для обучения инвалидов и лиц с ограниченными возможностями здоровья по зрению</a:t>
            </a:r>
            <a:r>
              <a:rPr lang="ru-RU" sz="1400" b="1" i="1" dirty="0" smtClean="0">
                <a:ea typeface="Calibri" panose="020F0502020204030204" pitchFamily="34" charset="0"/>
              </a:rPr>
              <a:t>: имеется </a:t>
            </a:r>
            <a:r>
              <a:rPr lang="ru-RU" sz="1400" b="1" i="1" dirty="0">
                <a:ea typeface="Calibri" panose="020F0502020204030204" pitchFamily="34" charset="0"/>
              </a:rPr>
              <a:t>дополнительное освещение</a:t>
            </a:r>
            <a:r>
              <a:rPr lang="ru-RU" sz="1400" b="1" i="1" dirty="0" smtClean="0">
                <a:ea typeface="Calibri" panose="020F0502020204030204" pitchFamily="34" charset="0"/>
              </a:rPr>
              <a:t>; на </a:t>
            </a:r>
            <a:r>
              <a:rPr lang="ru-RU" sz="1400" b="1" i="1" dirty="0">
                <a:ea typeface="Calibri" panose="020F0502020204030204" pitchFamily="34" charset="0"/>
              </a:rPr>
              <a:t>дверях таблички с обозначением аудиторий, выполненных рельефно-точечным шрифтом Брайля на жёлтом фоне</a:t>
            </a:r>
            <a:r>
              <a:rPr lang="ru-RU" sz="1400" b="1" i="1" dirty="0" smtClean="0">
                <a:ea typeface="Calibri" panose="020F0502020204030204" pitchFamily="34" charset="0"/>
              </a:rPr>
              <a:t>; установлены </a:t>
            </a:r>
            <a:r>
              <a:rPr lang="ru-RU" sz="1400" b="1" i="1" dirty="0">
                <a:ea typeface="Calibri" panose="020F0502020204030204" pitchFamily="34" charset="0"/>
              </a:rPr>
              <a:t>массажные кушетки с регулируемой высотой и ступенями</a:t>
            </a:r>
            <a:r>
              <a:rPr lang="ru-RU" sz="1400" b="1" i="1" dirty="0" smtClean="0">
                <a:ea typeface="Calibri" panose="020F0502020204030204" pitchFamily="34" charset="0"/>
              </a:rPr>
              <a:t>; раковина </a:t>
            </a:r>
            <a:r>
              <a:rPr lang="ru-RU" sz="1400" b="1" i="1" dirty="0">
                <a:ea typeface="Calibri" panose="020F0502020204030204" pitchFamily="34" charset="0"/>
              </a:rPr>
              <a:t>для мытья рук оснащена сенсорным смесителем;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установлены видеокамеры с аудио воспроизведением для проведения первичной аккредитации выпускников, а также чемпионатов профессионального мастерства «</a:t>
            </a:r>
            <a:r>
              <a:rPr lang="ru-RU" sz="1400" b="1" i="1" dirty="0" err="1">
                <a:ea typeface="Calibri" panose="020F0502020204030204" pitchFamily="34" charset="0"/>
              </a:rPr>
              <a:t>Абилимпикс</a:t>
            </a:r>
            <a:r>
              <a:rPr lang="ru-RU" sz="1400" b="1" i="1" dirty="0">
                <a:ea typeface="Calibri" panose="020F0502020204030204" pitchFamily="34" charset="0"/>
              </a:rPr>
              <a:t>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оборудована отдельная раздевалка с индивидуальными кабинками;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В читальном зале учебной библиотеки имеются возможности для комфортной работы различных категорий инвалидов или лиц с ОВЗ. 2 рабочих места для лиц ОВЗ по зрению оборудованы добавочным освещением.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768" y="5510966"/>
            <a:ext cx="8748464" cy="115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</a:rPr>
              <a:t>Имеется общежитие по адресу: ул. Ленинградская, 67</a:t>
            </a:r>
            <a:endParaRPr lang="ru-RU" sz="1100" b="1" i="1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проживающих в комнате для лиц с ОВЗ по зрению - 2 человека.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Оснащение в комнате: кровати, тумбы прикроватные, стулья или табуреты, столы, шкафы для одежды и книг, наличие интернет и WIFI.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Места общего пользования на этаже: кухня, туалетная и умывальная комнаты, комната для самостоятельных занятий, медицинский пункт.</a:t>
            </a:r>
            <a:endParaRPr lang="ru-RU" sz="11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769" y="432138"/>
            <a:ext cx="5578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</a:t>
            </a:r>
            <a:r>
              <a:rPr lang="ru-RU" b="1" dirty="0" smtClean="0">
                <a:latin typeface="Century Gothic" pitchFamily="34" charset="0"/>
              </a:rPr>
              <a:t>«Читинский медицинский колледж»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1" y="1078673"/>
            <a:ext cx="793939" cy="7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332" y="468689"/>
            <a:ext cx="5616116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2000"/>
              </a:lnSpc>
              <a:spcAft>
                <a:spcPts val="0"/>
              </a:spcAft>
            </a:pPr>
            <a:r>
              <a:rPr lang="ru-RU" b="1" dirty="0">
                <a:latin typeface="Century Gothic" pitchFamily="34" charset="0"/>
              </a:rPr>
              <a:t>ГАПОУ «Забайкальский горный колледж имени М.И. </a:t>
            </a:r>
            <a:r>
              <a:rPr lang="ru-RU" b="1" dirty="0" err="1">
                <a:latin typeface="Century Gothic" pitchFamily="34" charset="0"/>
              </a:rPr>
              <a:t>Агошкова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6146" name="Picture 2" descr="Забайкальский горный колледж имени М И Агошкова. zabgc.ru.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r="27655"/>
          <a:stretch/>
        </p:blipFill>
        <p:spPr bwMode="auto">
          <a:xfrm>
            <a:off x="0" y="177222"/>
            <a:ext cx="2477512" cy="24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8" y="2708920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76778" y="2803804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39207" y="2776685"/>
            <a:ext cx="337830" cy="338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1179" y="276129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http://zabgc.ru/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0525" y="2788563"/>
            <a:ext cx="16546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zabgc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2461" y="274496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8(3022) 41-69-74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5738" y="1484784"/>
            <a:ext cx="532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Баргузинская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улица,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41,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834" y="3212976"/>
            <a:ext cx="8898165" cy="356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вход в здание оборудован пандусом;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при входе в здание на дверь нанесен желтый круг;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понижение порогов в спортивном зале, библиотеке, учебных аудиториях и мастерских;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на первом этаже расположены учебный кабинет, буфет, гардероб;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понижение высоты стоек обслуживания в гардеробе, читальном зале, буфете;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на первом этаже так же находится санитарно-гигиеническая комната, установлена кнопка вызова;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здание оснащено системой противопожарной звуковой сигнализации и оповещения с дублирующими световыми устройствами</a:t>
            </a:r>
            <a:r>
              <a:rPr lang="ru-RU" sz="2000" b="1" i="1" dirty="0">
                <a:ea typeface="Calibri" panose="020F0502020204030204" pitchFamily="34" charset="0"/>
              </a:rPr>
              <a:t>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98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16" y="2014969"/>
            <a:ext cx="88924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ТОП-10 профессий/специальностей среднего профессионального образования, востребованных  у  региональных работодателей:</a:t>
            </a:r>
          </a:p>
        </p:txBody>
      </p:sp>
    </p:spTree>
    <p:extLst>
      <p:ext uri="{BB962C8B-B14F-4D97-AF65-F5344CB8AC3E}">
        <p14:creationId xmlns:p14="http://schemas.microsoft.com/office/powerpoint/2010/main" val="127104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01118"/>
              </p:ext>
            </p:extLst>
          </p:nvPr>
        </p:nvGraphicFramePr>
        <p:xfrm>
          <a:off x="251520" y="188640"/>
          <a:ext cx="8784976" cy="6172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944216"/>
                <a:gridCol w="2007325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  <a:tr h="464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Повар, кондитер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 algn="just" defTabSz="881063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«Повар, кондитер» - квалифицированный специалист – универсал который создаёт как кондитерские изделия и десерты (мороженое, халва, варенье, торты, вафли, печенье, конфеты и т.д.), так и закуски, первые и вторые блюда. В обязанности входят подготовка рабочего места, инструментов, оборудования, проверяет наличие и качества продуктов, а также подготавливает сырье к работе, готовит блюда и кондитерские изделия различной степени сложности с соблюдением стандартов, норм закладки продуктов и выхода согласно технологическим картам. </a:t>
                      </a:r>
                      <a:r>
                        <a:rPr lang="ru-RU" sz="1100" dirty="0" err="1">
                          <a:effectLst/>
                        </a:rPr>
                        <a:t>Порционирование</a:t>
                      </a:r>
                      <a:r>
                        <a:rPr lang="ru-RU" sz="1100" dirty="0">
                          <a:effectLst/>
                        </a:rPr>
                        <a:t> оформление и отпуск готовых изделий, работа с тестом.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</a:t>
                      </a:r>
                      <a:r>
                        <a:rPr lang="ru-RU" sz="1100" spc="2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«Читинское торгово-кулинарное училище»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 marL="93663" inden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</a:t>
                      </a:r>
                      <a:r>
                        <a:rPr lang="ru-RU" sz="1100" dirty="0" err="1">
                          <a:effectLst/>
                        </a:rPr>
                        <a:t>Могойтуйский</a:t>
                      </a:r>
                      <a:r>
                        <a:rPr lang="ru-RU" sz="11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 marL="93663" marR="85725" indent="0">
                        <a:lnSpc>
                          <a:spcPct val="10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Борзинский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филиал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ГПОУ «КПТК»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«Шилкинский МПЛ»</a:t>
                      </a:r>
                    </a:p>
                    <a:p>
                      <a:pPr marL="93663" marR="85725" indent="0">
                        <a:lnSpc>
                          <a:spcPct val="10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100" dirty="0">
                          <a:effectLst/>
                        </a:rPr>
                        <a:t>ГПОУ</a:t>
                      </a:r>
                      <a:r>
                        <a:rPr lang="ru-RU" sz="1100" spc="1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«Забайкальский</a:t>
                      </a:r>
                      <a:r>
                        <a:rPr lang="ru-RU" sz="1100" spc="2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государственный</a:t>
                      </a:r>
                      <a:r>
                        <a:rPr lang="ru-RU" sz="1100" spc="3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колледж»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«Краснокаменский горно-промышленный техникум»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Ресторан «Сакура»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Ресторан «</a:t>
                      </a:r>
                      <a:r>
                        <a:rPr lang="ru-RU" sz="1100" dirty="0" err="1">
                          <a:effectLst/>
                        </a:rPr>
                        <a:t>Нияма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Баданова</a:t>
                      </a:r>
                      <a:r>
                        <a:rPr lang="ru-RU" sz="1100" dirty="0">
                          <a:effectLst/>
                        </a:rPr>
                        <a:t> Т.С. ТС «Спутник»-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Бажин</a:t>
                      </a:r>
                      <a:r>
                        <a:rPr lang="ru-RU" sz="1100" dirty="0">
                          <a:effectLst/>
                        </a:rPr>
                        <a:t> Ю.В. ТК «Забайкальский Привоз»- собственное производство,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Сампилова</a:t>
                      </a:r>
                      <a:r>
                        <a:rPr lang="ru-RU" sz="1100" dirty="0">
                          <a:effectLst/>
                        </a:rPr>
                        <a:t> кафе «Приятель»,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Падиев</a:t>
                      </a:r>
                      <a:r>
                        <a:rPr lang="ru-RU" sz="1100" dirty="0">
                          <a:effectLst/>
                        </a:rPr>
                        <a:t> И.Я . кафе – бар «Глория», ИП </a:t>
                      </a:r>
                      <a:r>
                        <a:rPr lang="ru-RU" sz="1100" dirty="0" err="1">
                          <a:effectLst/>
                        </a:rPr>
                        <a:t>Баландина</a:t>
                      </a:r>
                      <a:r>
                        <a:rPr lang="ru-RU" sz="1100" dirty="0">
                          <a:effectLst/>
                        </a:rPr>
                        <a:t> Е.О кафе «Березка»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Мах</a:t>
                      </a:r>
                      <a:r>
                        <a:rPr lang="ru-RU" sz="1100" spc="105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Danson</a:t>
                      </a:r>
                      <a:r>
                        <a:rPr lang="en-US" sz="1100" spc="1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Pub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Торговая сеть «Караван»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</a:t>
                      </a:r>
                      <a:r>
                        <a:rPr lang="ru-RU" sz="1100" dirty="0" err="1">
                          <a:effectLst/>
                        </a:rPr>
                        <a:t>Мангазея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Агро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Лапердина</a:t>
                      </a:r>
                      <a:r>
                        <a:rPr lang="ru-RU" sz="1100" dirty="0">
                          <a:effectLst/>
                        </a:rPr>
                        <a:t>, ИП Анциферова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ППСК «</a:t>
                      </a:r>
                      <a:r>
                        <a:rPr lang="ru-RU" sz="1100" dirty="0" err="1">
                          <a:effectLst/>
                        </a:rPr>
                        <a:t>Хлебомир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«Молоко»,</a:t>
                      </a:r>
                      <a:r>
                        <a:rPr lang="ru-RU" sz="1100" spc="1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ИП</a:t>
                      </a:r>
                      <a:r>
                        <a:rPr lang="ru-RU" sz="1100" spc="1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Кожи</a:t>
                      </a:r>
                      <a:r>
                        <a:rPr lang="ru-RU" sz="1100" spc="-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Е.Ф</a:t>
                      </a:r>
                    </a:p>
                    <a:p>
                      <a:pPr marR="831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ru-RU" sz="1100" dirty="0">
                          <a:effectLst/>
                        </a:rPr>
                        <a:t>МДУ Детский сад №77 г. Могоча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РК «Эльдорадо»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УМП «</a:t>
                      </a:r>
                      <a:r>
                        <a:rPr lang="ru-RU" sz="1100" dirty="0" err="1">
                          <a:effectLst/>
                        </a:rPr>
                        <a:t>Юнрос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2"/>
                        </a:rPr>
                        <a:t>chita.niyama.ru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3"/>
                        </a:rPr>
                        <a:t>balluemclub.ru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4"/>
                        </a:rPr>
                        <a:t>cafegloria.ru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http://maxdanson.pub/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6"/>
                        </a:rPr>
                        <a:t>http://karavan-chita.ru/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7"/>
                        </a:rPr>
                        <a:t>checko.ru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8"/>
                        </a:rPr>
                        <a:t>https://kovalbakery.ru/</a:t>
                      </a:r>
                      <a:endParaRPr lang="ru-RU" sz="1100" dirty="0">
                        <a:effectLst/>
                      </a:endParaRPr>
                    </a:p>
                    <a:p>
                      <a:pPr marR="8318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http://77-raduga.ru/</a:t>
                      </a:r>
                      <a:endParaRPr lang="ru-RU" sz="1100" dirty="0">
                        <a:effectLst/>
                      </a:endParaRPr>
                    </a:p>
                    <a:p>
                      <a:pPr marR="8318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en-US" sz="1100" u="none" strike="noStrike" dirty="0">
                          <a:effectLst/>
                          <a:hlinkClick r:id="rId3"/>
                        </a:rPr>
                        <a:t>balluemclub.ru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43 300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86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76877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03071"/>
              </p:ext>
            </p:extLst>
          </p:nvPr>
        </p:nvGraphicFramePr>
        <p:xfrm>
          <a:off x="179512" y="1196752"/>
          <a:ext cx="8784976" cy="520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498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Сварщик (ручной и частично механизированной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сварки (наплавки))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Область профессиональной деятельности: изготовление, реконструкция, монтаж, ремонт и строительство конструкций различного назначения с применением ручной и частично механизированной сварки (наплавки) во всех пространственных положениях сварочного шва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ГПОУ«Первомайское</a:t>
                      </a:r>
                      <a:r>
                        <a:rPr lang="ru-RU" sz="11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УПРАВЛЯЮЩАЯ КОМПАНИЯ «ДОМОУПРАВЛЕНИЕ-2»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РМЗ «РЕМОНТНО - МЕХАНИЧЕСКИЙ ЗАВОД»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ТКГ-14 Приаргунская ТЭЦ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ТГК 14,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АО «Водоканал-Чита»,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УК-«Надежда»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«Чита Строй Монтаж»,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МУП «Коммунальник»,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МРСК Сибири «Читаэнерго»,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</a:t>
                      </a:r>
                      <a:r>
                        <a:rPr lang="ru-RU" sz="1100" dirty="0" err="1">
                          <a:effectLst/>
                        </a:rPr>
                        <a:t>Нарспи</a:t>
                      </a:r>
                      <a:r>
                        <a:rPr lang="ru-RU" sz="1100" dirty="0">
                          <a:effectLst/>
                        </a:rPr>
                        <a:t>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«Кварц»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строительная компания «Новые технологии»,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</a:t>
                      </a:r>
                      <a:r>
                        <a:rPr lang="ru-RU" sz="1100" dirty="0" err="1">
                          <a:effectLst/>
                        </a:rPr>
                        <a:t>Пожсервис</a:t>
                      </a:r>
                      <a:r>
                        <a:rPr lang="ru-RU" sz="1100" dirty="0">
                          <a:effectLst/>
                        </a:rPr>
                        <a:t>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«РУЭК - ГРЭС»,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ООО«Конструкция</a:t>
                      </a:r>
                      <a:r>
                        <a:rPr lang="ru-RU" sz="1100" dirty="0">
                          <a:effectLst/>
                        </a:rPr>
                        <a:t>»,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http://pervomayskiy-zabaykalskiy-kray.vsezhkh.ru/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https://checko.ru/company/rmz-1187536003093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orgpage.ru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5"/>
                        </a:rPr>
                        <a:t>https://www.tgk-14.com/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6"/>
                        </a:rPr>
                        <a:t>https://vodokanalchita.ru/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7"/>
                        </a:rPr>
                        <a:t>https://my-gkh.ru/getorganization/ooo-upravlyayushchaya-kompaniya-vektor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8"/>
                        </a:rPr>
                        <a:t>http://гарант.жкх-чита.рф/index.html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9"/>
                        </a:rPr>
                        <a:t>http://надежда.жкх-чита.рф/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10"/>
                        </a:rPr>
                        <a:t>http://руэк-грэс.жкх-чита.рф/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70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Колледж Агробизнеса Забайкальского аграрного института – филиал «Иркутский государственный аграрный университет имени А.А. </a:t>
            </a:r>
            <a:r>
              <a:rPr lang="ru-RU" b="1" dirty="0" err="1">
                <a:latin typeface="Century Gothic" pitchFamily="34" charset="0"/>
              </a:rPr>
              <a:t>Ежевского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5004" y="2095478"/>
            <a:ext cx="337830" cy="338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1105" y="216108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5" y="1233273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2023771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6248" y="2095478"/>
            <a:ext cx="146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9"/>
              </a:rPr>
              <a:t>www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zabai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66483" y="2110867"/>
            <a:ext cx="252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hlinkClick r:id="rId10"/>
              </a:rPr>
              <a:t>directorchitacxt</a:t>
            </a:r>
            <a:r>
              <a:rPr lang="ru-RU" u="sng" dirty="0">
                <a:hlinkClick r:id="rId10"/>
              </a:rPr>
              <a:t>@</a:t>
            </a:r>
            <a:r>
              <a:rPr lang="en-US" u="sng" dirty="0">
                <a:hlinkClick r:id="rId10"/>
              </a:rPr>
              <a:t>mail</a:t>
            </a:r>
            <a:r>
              <a:rPr lang="ru-RU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3203" y="2123564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(3022) </a:t>
            </a:r>
            <a:r>
              <a:rPr lang="ru-RU" dirty="0" smtClean="0"/>
              <a:t>28-20-63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283"/>
            <a:ext cx="2000250" cy="15335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21218" y="13407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672023, Забайкальский край, г. Чита, микрорайон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Агрогородок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Опытный, 10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67930"/>
              </p:ext>
            </p:extLst>
          </p:nvPr>
        </p:nvGraphicFramePr>
        <p:xfrm>
          <a:off x="323527" y="2636912"/>
          <a:ext cx="8424938" cy="23317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33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8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3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672023, Забайкальский край, г. Чита, ул. Юбилейная, д.4, корпус 1,2,3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Учебная аудитория для проведения занятий лекционного типа, курсового и дипломного проектирования, групповых и индивидуальных консультаций, текущего контроля и промежуточной аттестации № 116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Приспособлены для использования инвалидами с нарушением слуха, частично приспособлены для использования инвалидами с нарушениями опорно-двигательного аппарата и зрения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672023, Забайкальский край, г. Чита, микрорайон Агрогородок Опытный, 10, корпус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Учебная аудитория для проведения занятий лекционного, семинарского типа, для проведения текущего контроля и промежуточной аттестации, практических занятий № 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Приспособлены для использования инвалидами с нарушением слуха, частично приспособлены для использования инвалидами с нарушениями опорно-двигательного аппарата и зрения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8134" y="5157192"/>
            <a:ext cx="847233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300" b="1" i="1" dirty="0"/>
              <a:t>Здание общежития по адресу г. Чита, ул. Донецкая 24, приспособлено для проживания инвалидов и лиц с ограниченными возможностями здоровья</a:t>
            </a:r>
            <a:r>
              <a:rPr lang="ru-RU" sz="1300" b="1" i="1" dirty="0" smtClean="0"/>
              <a:t>. </a:t>
            </a:r>
          </a:p>
          <a:p>
            <a:pPr indent="457200" algn="just"/>
            <a:r>
              <a:rPr lang="ru-RU" sz="1300" b="1" i="1" dirty="0" smtClean="0"/>
              <a:t>Вход </a:t>
            </a:r>
            <a:r>
              <a:rPr lang="ru-RU" sz="1300" b="1" i="1" dirty="0"/>
              <a:t>в общежитие оборудован мобильным пандусом, кнопкой вызова сотрудника для оказания помощи, имеются расширенные дверные </a:t>
            </a:r>
            <a:r>
              <a:rPr lang="ru-RU" sz="1300" b="1" i="1" dirty="0" smtClean="0"/>
              <a:t>проёмы.</a:t>
            </a:r>
          </a:p>
          <a:p>
            <a:pPr indent="457200" algn="just"/>
            <a:r>
              <a:rPr lang="ru-RU" sz="1300" b="1" i="1" dirty="0" smtClean="0"/>
              <a:t>Оборудовано </a:t>
            </a:r>
            <a:r>
              <a:rPr lang="ru-RU" sz="1300" b="1" i="1" dirty="0"/>
              <a:t>место для парковки автомобилей с нанесением специальной </a:t>
            </a:r>
            <a:r>
              <a:rPr lang="ru-RU" sz="1300" b="1" i="1" dirty="0" smtClean="0"/>
              <a:t>разметки.</a:t>
            </a:r>
          </a:p>
          <a:p>
            <a:pPr indent="457200" algn="just"/>
            <a:r>
              <a:rPr lang="ru-RU" sz="1300" b="1" i="1" dirty="0" smtClean="0"/>
              <a:t>В </a:t>
            </a:r>
            <a:r>
              <a:rPr lang="ru-RU" sz="1300" b="1" i="1" dirty="0"/>
              <a:t>здании общежития на 1-м этаже имеется специальная разметка, указывающая направление движения к комнатам для проживания инвалидов и лиц с ОВЗ, а также к медпункту.</a:t>
            </a:r>
          </a:p>
        </p:txBody>
      </p:sp>
    </p:spTree>
    <p:extLst>
      <p:ext uri="{BB962C8B-B14F-4D97-AF65-F5344CB8AC3E}">
        <p14:creationId xmlns:p14="http://schemas.microsoft.com/office/powerpoint/2010/main" val="29426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21983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92225"/>
              </p:ext>
            </p:extLst>
          </p:nvPr>
        </p:nvGraphicFramePr>
        <p:xfrm>
          <a:off x="179512" y="1196752"/>
          <a:ext cx="8784976" cy="556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550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Мастер по ремонту и обслуживанию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Работа  в</a:t>
                      </a:r>
                      <a:r>
                        <a:rPr lang="ru-RU" sz="1100" spc="1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системе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сервиса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автомобильного </a:t>
                      </a:r>
                      <a:r>
                        <a:rPr lang="ru-RU" sz="1100" spc="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транспорта, 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</a:t>
                      </a:r>
                      <a:r>
                        <a:rPr lang="ru-RU" sz="1100" spc="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станциях</a:t>
                      </a:r>
                      <a:r>
                        <a:rPr lang="ru-RU" sz="1100" spc="2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 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обслуживания,</a:t>
                      </a:r>
                      <a:r>
                        <a:rPr lang="ru-RU" sz="1100" spc="3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дилерских </a:t>
                      </a:r>
                      <a:r>
                        <a:rPr lang="ru-RU" sz="1100" spc="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технических </a:t>
                      </a:r>
                      <a:r>
                        <a:rPr lang="ru-RU" sz="1100" spc="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центрах, в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автосервисах</a:t>
                      </a:r>
                      <a:r>
                        <a:rPr lang="ru-RU" sz="1100" spc="2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авторемонтных</a:t>
                      </a:r>
                      <a:r>
                        <a:rPr lang="ru-RU" sz="1100" spc="2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предприяти</a:t>
                      </a:r>
                      <a:r>
                        <a:rPr lang="ru-RU" sz="1100" spc="85" dirty="0">
                          <a:effectLst/>
                        </a:rPr>
                        <a:t>я</a:t>
                      </a:r>
                      <a:r>
                        <a:rPr lang="ru-RU" sz="1100" spc="90" dirty="0">
                          <a:effectLst/>
                        </a:rPr>
                        <a:t>х</a:t>
                      </a:r>
                      <a:r>
                        <a:rPr lang="ru-RU" sz="1100" spc="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1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145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честве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слесарей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ремонту</a:t>
                      </a:r>
                      <a:r>
                        <a:rPr lang="ru-RU" sz="1100" spc="1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различной</a:t>
                      </a:r>
                      <a:r>
                        <a:rPr lang="ru-RU" sz="1100" spc="1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специализ</a:t>
                      </a:r>
                      <a:r>
                        <a:rPr lang="ru-RU" sz="1100" spc="140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ции,</a:t>
                      </a:r>
                      <a:r>
                        <a:rPr lang="ru-RU" sz="1100" spc="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</a:t>
                      </a:r>
                      <a:r>
                        <a:rPr lang="ru-RU" sz="1100" spc="145" dirty="0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ределение</a:t>
                      </a:r>
                      <a:r>
                        <a:rPr lang="ru-RU" sz="1100" spc="5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1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состояния</a:t>
                      </a:r>
                      <a:r>
                        <a:rPr lang="ru-RU" sz="1100" spc="-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систем,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агрегато</a:t>
                      </a:r>
                      <a:r>
                        <a:rPr lang="ru-RU" sz="1100" spc="110" dirty="0">
                          <a:effectLst/>
                        </a:rPr>
                        <a:t>в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2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деталей</a:t>
                      </a:r>
                      <a:r>
                        <a:rPr lang="ru-RU" sz="1100" spc="1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механизмов</a:t>
                      </a:r>
                      <a:r>
                        <a:rPr lang="ru-RU" sz="1100" spc="2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автомобиля,</a:t>
                      </a:r>
                      <a:r>
                        <a:rPr lang="ru-RU" sz="1100" spc="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осуществление</a:t>
                      </a:r>
                      <a:r>
                        <a:rPr lang="ru-RU" sz="1100" spc="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обслуж</a:t>
                      </a:r>
                      <a:r>
                        <a:rPr lang="ru-RU" sz="1100" spc="65" dirty="0">
                          <a:effectLst/>
                        </a:rPr>
                        <a:t>и</a:t>
                      </a:r>
                      <a:r>
                        <a:rPr lang="ru-RU" sz="1100" spc="60" dirty="0">
                          <a:effectLst/>
                        </a:rPr>
                        <a:t>вани</a:t>
                      </a:r>
                      <a:r>
                        <a:rPr lang="ru-RU" sz="1100" spc="70" dirty="0">
                          <a:effectLst/>
                        </a:rPr>
                        <a:t>я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авто­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транспорта</a:t>
                      </a:r>
                      <a:r>
                        <a:rPr lang="ru-RU" sz="1100" spc="1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согласно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требованиям</a:t>
                      </a:r>
                      <a:r>
                        <a:rPr lang="ru-RU" sz="1100" spc="2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нормативно-технической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документации,</a:t>
                      </a:r>
                      <a:r>
                        <a:rPr lang="ru-RU" sz="1100" spc="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текущий</a:t>
                      </a:r>
                      <a:r>
                        <a:rPr lang="ru-RU" sz="1100" spc="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ремонт</a:t>
                      </a:r>
                      <a:r>
                        <a:rPr lang="ru-RU" sz="1100" spc="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различных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типов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r>
                        <a:rPr lang="ru-RU" sz="1100" spc="2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соответствии 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</a:t>
                      </a:r>
                      <a:r>
                        <a:rPr lang="ru-RU" sz="1100" spc="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требованиями 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технологической 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документации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ГПОУ«Первомайское</a:t>
                      </a:r>
                      <a:r>
                        <a:rPr lang="ru-RU" sz="11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</a:t>
                      </a:r>
                      <a:r>
                        <a:rPr lang="ru-RU" sz="1100" spc="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Кожи</a:t>
                      </a:r>
                      <a:r>
                        <a:rPr lang="ru-RU" sz="1100" spc="-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 Е.Ф.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СТО,</a:t>
                      </a:r>
                      <a:r>
                        <a:rPr lang="ru-RU" sz="1100" spc="155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</a:t>
                      </a:r>
                      <a:r>
                        <a:rPr lang="ru-RU" sz="1100" dirty="0" err="1">
                          <a:effectLst/>
                        </a:rPr>
                        <a:t>Агроснаб</a:t>
                      </a:r>
                      <a:r>
                        <a:rPr lang="ru-RU" sz="1100" dirty="0">
                          <a:effectLst/>
                        </a:rPr>
                        <a:t>»,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ПАО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«ППГХО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spc="195" dirty="0">
                          <a:effectLst/>
                        </a:rPr>
                        <a:t>и</a:t>
                      </a:r>
                      <a:r>
                        <a:rPr lang="ru-RU" sz="1100" dirty="0">
                          <a:effectLst/>
                        </a:rPr>
                        <a:t>м.</a:t>
                      </a:r>
                      <a:r>
                        <a:rPr lang="ru-RU" sz="1100" spc="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Е.П.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Славского»,</a:t>
                      </a:r>
                      <a:r>
                        <a:rPr lang="ru-RU" sz="1100" spc="31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"Жигули",</a:t>
                      </a:r>
                      <a:r>
                        <a:rPr lang="ru-RU" sz="1100" spc="1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"МСУ-50",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СТО</a:t>
                      </a:r>
                      <a:r>
                        <a:rPr lang="ru-RU" sz="1100" spc="14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г.</a:t>
                      </a:r>
                      <a:r>
                        <a:rPr lang="ru-RU" sz="1100" spc="135" dirty="0" err="1">
                          <a:effectLst/>
                        </a:rPr>
                        <a:t>К</a:t>
                      </a:r>
                      <a:r>
                        <a:rPr lang="ru-RU" sz="1100" dirty="0" err="1">
                          <a:effectLst/>
                        </a:rPr>
                        <a:t>раснокаменска</a:t>
                      </a:r>
                      <a:r>
                        <a:rPr lang="ru-RU" sz="1100" spc="13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РМЗ «РЕМОНТНО- МЕХАНИЧЕСКИЙ ЗАВОД»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Назаретян</a:t>
                      </a:r>
                      <a:r>
                        <a:rPr lang="ru-RU" sz="1100" dirty="0">
                          <a:effectLst/>
                        </a:rPr>
                        <a:t>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ФГБУ «Национальный парк «Чикой»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МУП «РЖКХ» Красный Чикой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https://priargunsky.armz.ru/ru/kompaniya/o-nas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https://checko.ru/company/zhiguli-1047542000923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https://checko.ru/company/msu-50-1027501067395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5"/>
                        </a:rPr>
                        <a:t>http://np-chikoi.ru/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6"/>
                        </a:rPr>
                        <a:t>www.rjkh.ru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0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27481"/>
              </p:ext>
            </p:extLst>
          </p:nvPr>
        </p:nvGraphicFramePr>
        <p:xfrm>
          <a:off x="179512" y="1196752"/>
          <a:ext cx="8784976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292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Техническое обслуживание и ремонт двигателей,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систем и агрегатов автомобилей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Современная диагностика и ремонт автомобиля, техническое обслуживание и ремонт автомобильных двигателей, шасси, кузовной ремонт, организация процесса по техническому обслуживанию и ремонту автомобиля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ГПОУ«Приаргунский</a:t>
                      </a:r>
                      <a:r>
                        <a:rPr lang="ru-RU" sz="10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политехнический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</a:t>
                      </a:r>
                      <a:r>
                        <a:rPr lang="ru-RU" sz="1000" dirty="0" err="1">
                          <a:effectLst/>
                        </a:rPr>
                        <a:t>Могойтуйский</a:t>
                      </a:r>
                      <a:r>
                        <a:rPr lang="ru-RU" sz="10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«Забайкальский</a:t>
                      </a:r>
                      <a:r>
                        <a:rPr lang="ru-RU" sz="1000" spc="29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государственный</a:t>
                      </a:r>
                      <a:r>
                        <a:rPr lang="ru-RU" sz="1000" spc="3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колледж»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ИП </a:t>
                      </a:r>
                      <a:r>
                        <a:rPr lang="ru-RU" sz="1000" dirty="0" err="1">
                          <a:effectLst/>
                        </a:rPr>
                        <a:t>Назаретян</a:t>
                      </a:r>
                      <a:r>
                        <a:rPr lang="ru-RU" sz="1000" dirty="0">
                          <a:effectLst/>
                        </a:rPr>
                        <a:t>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</a:t>
                      </a:r>
                      <a:r>
                        <a:rPr lang="ru-RU" sz="1000" spc="7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«ППГХО</a:t>
                      </a:r>
                      <a:r>
                        <a:rPr lang="ru-RU" sz="1000" spc="1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им.</a:t>
                      </a:r>
                      <a:r>
                        <a:rPr lang="ru-RU" sz="1000" spc="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Е.П.</a:t>
                      </a:r>
                      <a:r>
                        <a:rPr lang="ru-RU" sz="1000" spc="1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Сл</a:t>
                      </a:r>
                      <a:r>
                        <a:rPr lang="ru-RU" sz="1000" spc="130" dirty="0">
                          <a:effectLst/>
                        </a:rPr>
                        <a:t>а</a:t>
                      </a:r>
                      <a:r>
                        <a:rPr lang="ru-RU" sz="1000" dirty="0">
                          <a:effectLst/>
                        </a:rPr>
                        <a:t>вског</a:t>
                      </a:r>
                      <a:r>
                        <a:rPr lang="ru-RU" sz="1000" spc="100" dirty="0">
                          <a:effectLst/>
                        </a:rPr>
                        <a:t>о</a:t>
                      </a:r>
                      <a:r>
                        <a:rPr lang="ru-RU" sz="1000" dirty="0">
                          <a:effectLst/>
                        </a:rPr>
                        <a:t>»,</a:t>
                      </a:r>
                      <a:r>
                        <a:rPr lang="ru-RU" sz="1000" spc="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ООО</a:t>
                      </a:r>
                      <a:r>
                        <a:rPr lang="ru-RU" sz="1000" spc="4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"МСУ-50",</a:t>
                      </a:r>
                      <a:r>
                        <a:rPr lang="ru-RU" sz="1000" spc="1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СТО</a:t>
                      </a:r>
                      <a:r>
                        <a:rPr lang="ru-RU" sz="1000" spc="9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г.</a:t>
                      </a:r>
                      <a:r>
                        <a:rPr lang="ru-RU" sz="1000" spc="170" dirty="0" err="1">
                          <a:effectLst/>
                        </a:rPr>
                        <a:t>К</a:t>
                      </a:r>
                      <a:r>
                        <a:rPr lang="ru-RU" sz="1000" dirty="0" err="1">
                          <a:effectLst/>
                        </a:rPr>
                        <a:t>раснокаменск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Байкалавтотрак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МП ДМРСУ Чита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ЧитаКамАЗСервис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Агролизинг</a:t>
                      </a:r>
                      <a:r>
                        <a:rPr lang="ru-RU" sz="1000" dirty="0">
                          <a:effectLst/>
                        </a:rPr>
                        <a:t> Плюс»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https://priargunsky.armz.ru/ru/kompaniya/novosti/1040-ledovyj-gorodok-postroen-v-krasnokamenskami-rabotnikami-pao-ppgkho-im-e-p-slavskogo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spc="-10" dirty="0">
                          <a:effectLst/>
                          <a:hlinkClick r:id="rId3"/>
                        </a:rPr>
                        <a:t>www.baikalautotruck.ru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https://checko.ru/company/mp-dmrsu-1027501147046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http://zab-kamaz.ru/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  <a:tr h="2695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Сетевое и системное администрирование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Системный администратор (он же IT-администратор, сисадмин) – это специалист, который обеспечивает штатную работу парка компьютерной техники в компании или организации, правильную работу компьютерной сети и имеющегося программного обеспечения, а также отвечает за информационную безопасность организации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«Забайкальский горный колледж имени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М.И. </a:t>
                      </a:r>
                      <a:r>
                        <a:rPr lang="ru-RU" sz="1000" dirty="0" err="1">
                          <a:effectLst/>
                        </a:rPr>
                        <a:t>Агошкова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«Мобильные </a:t>
                      </a:r>
                      <a:r>
                        <a:rPr lang="ru-RU" sz="1000" dirty="0" err="1">
                          <a:effectLst/>
                        </a:rPr>
                        <a:t>ТелеСистемы</a:t>
                      </a:r>
                      <a:r>
                        <a:rPr lang="ru-RU" sz="1000" dirty="0">
                          <a:effectLst/>
                        </a:rPr>
                        <a:t>», Бурятский филиал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Компания ТТК, образовательные организации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Горнодобывающая компания НУРГОЛД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природных ресурсов Забайкальского края.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https://chita.rt.ru/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https://chita.mts.ru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8"/>
                        </a:rPr>
                        <a:t>oaorus.ru</a:t>
                      </a:r>
                      <a:r>
                        <a:rPr lang="en-US" sz="1000">
                          <a:effectLst/>
                        </a:rPr>
                        <a:t>  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9"/>
                        </a:rPr>
                        <a:t>ttk.ru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10"/>
                        </a:rPr>
                        <a:t>www.nurgold.ru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http://www.minprir.75.ru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6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95968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Информационные системы и программирование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программных модулей в соответствии с техническим заданием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модулей программного обеспечения для мобильных платформ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веб-приложений в соответствии с техническим заданием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Проектирование, разработка и администрирование баз данных на основе анализа предметной области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«Забайкальский горный колледж имени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М.И. </a:t>
                      </a:r>
                      <a:r>
                        <a:rPr lang="ru-RU" sz="1000" dirty="0" err="1">
                          <a:effectLst/>
                        </a:rPr>
                        <a:t>Агошкова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«Агинский педагогический колледж им. Базара Ринчино»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«ППГХО»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«</a:t>
                      </a:r>
                      <a:r>
                        <a:rPr lang="ru-RU" sz="1000" dirty="0" err="1">
                          <a:effectLst/>
                        </a:rPr>
                        <a:t>Гринатом</a:t>
                      </a:r>
                      <a:r>
                        <a:rPr lang="ru-RU" sz="1000" dirty="0">
                          <a:effectLst/>
                        </a:rPr>
                        <a:t>», сервисный центр в              г. </a:t>
                      </a:r>
                      <a:r>
                        <a:rPr lang="ru-RU" sz="1000" dirty="0" err="1">
                          <a:effectLst/>
                        </a:rPr>
                        <a:t>Краснокаменске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Компьютерная академия «</a:t>
                      </a:r>
                      <a:r>
                        <a:rPr lang="ru-RU" sz="1000" dirty="0" err="1">
                          <a:effectLst/>
                        </a:rPr>
                        <a:t>Агруссофт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Компания «</a:t>
                      </a:r>
                      <a:r>
                        <a:rPr lang="ru-RU" sz="1000" dirty="0" err="1">
                          <a:effectLst/>
                        </a:rPr>
                        <a:t>ТелеNet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ОАО «РУС»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«Мобильные </a:t>
                      </a:r>
                      <a:r>
                        <a:rPr lang="ru-RU" sz="1000" dirty="0" err="1">
                          <a:effectLst/>
                        </a:rPr>
                        <a:t>ТелеСистемы</a:t>
                      </a:r>
                      <a:r>
                        <a:rPr lang="ru-RU" sz="1000" dirty="0">
                          <a:effectLst/>
                        </a:rPr>
                        <a:t>», Бурятский филиал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Компания ТТК, АО «Разрез </a:t>
                      </a:r>
                      <a:r>
                        <a:rPr lang="ru-RU" sz="1000" dirty="0" err="1">
                          <a:effectLst/>
                        </a:rPr>
                        <a:t>Харанорский</a:t>
                      </a:r>
                      <a:r>
                        <a:rPr lang="ru-RU" sz="1000" dirty="0">
                          <a:effectLst/>
                        </a:rPr>
                        <a:t>», Управление федеральной службы государственной регистрации кадастра и картографии по Забайкальскому краю (Управление </a:t>
                      </a:r>
                      <a:r>
                        <a:rPr lang="ru-RU" sz="1000" dirty="0" err="1">
                          <a:effectLst/>
                        </a:rPr>
                        <a:t>Росреестра</a:t>
                      </a:r>
                      <a:r>
                        <a:rPr lang="ru-RU" sz="1000" dirty="0">
                          <a:effectLst/>
                        </a:rPr>
                        <a:t> по Забайкальскому краю)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Горнодобывающая компания НУРГОЛД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природных ресурсов Забайкальского края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info@ppgho.ru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krasnokamensk@greenatom.ru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4"/>
                        </a:rPr>
                        <a:t>argusoft</a:t>
                      </a:r>
                      <a:r>
                        <a:rPr lang="en-US" sz="1000" u="sng" dirty="0">
                          <a:effectLst/>
                        </a:rPr>
                        <a:t>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hlinkClick r:id="rId5"/>
                        </a:rPr>
                        <a:t>oaorus.ru</a:t>
                      </a:r>
                      <a:r>
                        <a:rPr lang="en-US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6"/>
                        </a:rPr>
                        <a:t>https://chita.mts.ru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hlinkClick r:id="rId7"/>
                        </a:rPr>
                        <a:t>ttk.ru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hlinkClick r:id="rId8"/>
                        </a:rPr>
                        <a:t>www.nurgold.ru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http://www.minprir.75.ru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38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09881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890016"/>
                <a:gridCol w="186330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26034"/>
              </p:ext>
            </p:extLst>
          </p:nvPr>
        </p:nvGraphicFramePr>
        <p:xfrm>
          <a:off x="179512" y="1268760"/>
          <a:ext cx="8784976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890016"/>
                <a:gridCol w="1863309"/>
                <a:gridCol w="1357775"/>
                <a:gridCol w="1197770"/>
                <a:gridCol w="1197770"/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Инфокоммуникационные сети и системы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Специальность «Инфокоммуникационные технологии и системы связи» объединяет экспертов в области построения и обслуживания систем приема и передачи информации.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 ним относят беспроводные системы связи, защищенные сети, радиоэлектронные системы передачи данных, облачные технологии и интеллектуальные инфокоммуникационные системы.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Специалисты по системам связи и телекоммуникациям проектируют телекоммуникационные системы, занимаются администрированием сетей общего доступа, отвечают за настройку и обслуживание оборудования, а </a:t>
                      </a:r>
                      <a:r>
                        <a:rPr lang="ru-RU" sz="1100" dirty="0" smtClean="0">
                          <a:effectLst/>
                        </a:rPr>
                        <a:t>также 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участвуют в разработке модулей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«РУС»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https://chita.rt.ru/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https://chita.mts.ru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hlinkClick r:id="rId4"/>
                        </a:rPr>
                        <a:t>oaorus.ru</a:t>
                      </a:r>
                      <a:r>
                        <a:rPr lang="ru-RU" sz="1100" dirty="0">
                          <a:effectLst/>
                        </a:rPr>
                        <a:t> 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hlinkClick r:id="rId5"/>
                        </a:rPr>
                        <a:t>ttk.ru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34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30681"/>
              </p:ext>
            </p:extLst>
          </p:nvPr>
        </p:nvGraphicFramePr>
        <p:xfrm>
          <a:off x="179512" y="476672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11732"/>
              </p:ext>
            </p:extLst>
          </p:nvPr>
        </p:nvGraphicFramePr>
        <p:xfrm>
          <a:off x="179512" y="1484784"/>
          <a:ext cx="8784976" cy="4793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2748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Электромонтажник электрических сетей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Монтаж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</a:t>
                      </a:r>
                      <a:r>
                        <a:rPr lang="ru-RU" sz="1400" spc="1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распределительных</a:t>
                      </a:r>
                      <a:r>
                        <a:rPr lang="ru-RU" sz="1400" spc="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коробок, </a:t>
                      </a:r>
                      <a:r>
                        <a:rPr lang="ru-RU" sz="1400" dirty="0" err="1">
                          <a:effectLst/>
                        </a:rPr>
                        <a:t>клеммников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предохранительных</a:t>
                      </a:r>
                      <a:r>
                        <a:rPr lang="ru-RU" sz="1400" spc="2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щитков</a:t>
                      </a:r>
                      <a:r>
                        <a:rPr lang="ru-RU" sz="1400" spc="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осветител</a:t>
                      </a:r>
                      <a:r>
                        <a:rPr lang="ru-RU" sz="1400" spc="-80" dirty="0">
                          <a:effectLst/>
                        </a:rPr>
                        <a:t>ь</a:t>
                      </a:r>
                      <a:r>
                        <a:rPr lang="ru-RU" sz="1400" dirty="0">
                          <a:effectLst/>
                        </a:rPr>
                        <a:t>ной </a:t>
                      </a:r>
                      <a:r>
                        <a:rPr lang="ru-RU" sz="1400" spc="35" dirty="0">
                          <a:effectLst/>
                        </a:rPr>
                        <a:t> </a:t>
                      </a:r>
                      <a:r>
                        <a:rPr lang="ru-RU" sz="1400" spc="10" dirty="0">
                          <a:effectLst/>
                        </a:rPr>
                        <a:t>армату</a:t>
                      </a:r>
                      <a:r>
                        <a:rPr lang="ru-RU" sz="1400" dirty="0">
                          <a:effectLst/>
                        </a:rPr>
                        <a:t>ры,</a:t>
                      </a:r>
                      <a:r>
                        <a:rPr lang="ru-RU" sz="1400" spc="2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регулирование</a:t>
                      </a:r>
                      <a:r>
                        <a:rPr lang="ru-RU" sz="1400" spc="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нагрузки</a:t>
                      </a:r>
                      <a:r>
                        <a:rPr lang="ru-RU" sz="1400" spc="2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электрооборудован</a:t>
                      </a:r>
                      <a:r>
                        <a:rPr lang="ru-RU" sz="1400" spc="45" dirty="0">
                          <a:effectLst/>
                        </a:rPr>
                        <a:t>ия</a:t>
                      </a:r>
                      <a:r>
                        <a:rPr lang="ru-RU" sz="1400" spc="40" dirty="0">
                          <a:effectLst/>
                        </a:rPr>
                        <a:t>,</a:t>
                      </a:r>
                      <a:r>
                        <a:rPr lang="ru-RU" sz="1400" spc="2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выполнение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работы</a:t>
                      </a:r>
                      <a:r>
                        <a:rPr lang="ru-RU" sz="1400" spc="1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трансформаторных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подстанциях,</a:t>
                      </a:r>
                      <a:r>
                        <a:rPr lang="ru-RU" sz="1400" spc="1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ремонт,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регул</a:t>
                      </a:r>
                      <a:r>
                        <a:rPr lang="ru-RU" sz="1400" spc="135" dirty="0">
                          <a:effectLst/>
                        </a:rPr>
                        <a:t>и</a:t>
                      </a:r>
                      <a:r>
                        <a:rPr lang="ru-RU" sz="1400" dirty="0">
                          <a:effectLst/>
                        </a:rPr>
                        <a:t>ровка</a:t>
                      </a:r>
                      <a:r>
                        <a:rPr lang="ru-RU" sz="1400" spc="2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проверка    </a:t>
                      </a:r>
                      <a:r>
                        <a:rPr lang="ru-RU" sz="1400" spc="1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аппаратуры    </a:t>
                      </a:r>
                      <a:r>
                        <a:rPr lang="ru-RU" sz="1400" spc="2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   </a:t>
                      </a:r>
                      <a:r>
                        <a:rPr lang="ru-RU" sz="1400" spc="2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приборов    </a:t>
                      </a:r>
                      <a:r>
                        <a:rPr lang="ru-RU" sz="1400" spc="1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электроприводов     </a:t>
                      </a:r>
                      <a:r>
                        <a:rPr lang="ru-RU" sz="1400" spc="3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после</a:t>
                      </a:r>
                      <a:r>
                        <a:rPr lang="ru-RU" sz="1400" spc="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ремонта.</a:t>
                      </a:r>
                      <a:r>
                        <a:rPr lang="ru-RU" sz="1400" spc="225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ГПОУ «Краснокаменский 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ГПОУ«Первомайское</a:t>
                      </a:r>
                      <a:r>
                        <a:rPr lang="ru-RU" sz="14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478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«РИР»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"МК "</a:t>
                      </a:r>
                      <a:r>
                        <a:rPr lang="ru-RU" sz="1400" dirty="0" err="1">
                          <a:effectLst/>
                        </a:rPr>
                        <a:t>Даурский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"МСУ- 50"  ООО  ПО  «Энергия»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  «Читинская   генерация»   ПАО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«ТГК- 14»);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«Разряд»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«Каскад»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</a:t>
                      </a:r>
                      <a:r>
                        <a:rPr lang="ru-RU" sz="1400" dirty="0" err="1">
                          <a:effectLst/>
                        </a:rPr>
                        <a:t>Пожсервис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</a:t>
                      </a:r>
                      <a:r>
                        <a:rPr lang="ru-RU" sz="1400" dirty="0" err="1">
                          <a:effectLst/>
                        </a:rPr>
                        <a:t>Сибирьэнерго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2"/>
                        </a:rPr>
                        <a:t>https://rosatom-teplo.ru/krasnokamensk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3"/>
                        </a:rPr>
                        <a:t>https://checko.ru/company/mk-daursky-1097530000237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4"/>
                        </a:rPr>
                        <a:t>https://kontragent.skrin.ru/issuers/00106537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29 000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55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57279"/>
              </p:ext>
            </p:extLst>
          </p:nvPr>
        </p:nvGraphicFramePr>
        <p:xfrm>
          <a:off x="179512" y="1226879"/>
          <a:ext cx="8784976" cy="551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551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Преподавание в начальных классах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R="6921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Специалист,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который занимается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обучением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-1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воспитанием</a:t>
                      </a:r>
                      <a:r>
                        <a:rPr lang="ru-RU" sz="1100" spc="-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детей, передает знания</a:t>
                      </a:r>
                      <a:r>
                        <a:rPr lang="ru-RU" sz="1100" spc="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2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той</a:t>
                      </a:r>
                      <a:r>
                        <a:rPr lang="ru-RU" sz="1100" spc="2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или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иной</a:t>
                      </a:r>
                      <a:r>
                        <a:rPr lang="ru-RU" sz="1100" spc="2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области, навык</a:t>
                      </a:r>
                      <a:r>
                        <a:rPr lang="ru-RU" sz="1100" spc="135" dirty="0">
                          <a:effectLst/>
                        </a:rPr>
                        <a:t>и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2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полученные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процессе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труда,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</a:t>
                      </a:r>
                      <a:r>
                        <a:rPr lang="ru-RU" sz="1100" spc="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также</a:t>
                      </a:r>
                      <a:r>
                        <a:rPr lang="ru-RU" sz="1100" spc="-1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делится</a:t>
                      </a:r>
                      <a:r>
                        <a:rPr lang="ru-RU" sz="1100" spc="-1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практическим</a:t>
                      </a:r>
                      <a:r>
                        <a:rPr lang="ru-RU" sz="1100" spc="-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опытом.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Балейский</a:t>
                      </a:r>
                      <a:r>
                        <a:rPr lang="ru-RU" sz="1100" dirty="0">
                          <a:effectLst/>
                        </a:rPr>
                        <a:t> филиал ГАПОУ «Читинский педагогический колледж»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«Педагогический колледж г. Сретенска»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«Читинский педагогический </a:t>
                      </a:r>
                      <a:r>
                        <a:rPr lang="ru-RU" sz="1100" dirty="0" smtClean="0">
                          <a:effectLst/>
                        </a:rPr>
                        <a:t>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ГАПОУ </a:t>
                      </a:r>
                      <a:r>
                        <a:rPr lang="ru-RU" sz="1100" dirty="0">
                          <a:effectLst/>
                        </a:rPr>
                        <a:t>«Агинский педагогический колледж им. Базара Ринчино»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</a:t>
                      </a:r>
                      <a:r>
                        <a:rPr lang="ru-RU" sz="1100" dirty="0" err="1">
                          <a:effectLst/>
                        </a:rPr>
                        <a:t>Красночикойский</a:t>
                      </a:r>
                      <a:r>
                        <a:rPr lang="ru-RU" sz="1100" dirty="0">
                          <a:effectLst/>
                        </a:rPr>
                        <a:t>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</a:t>
                      </a:r>
                      <a:r>
                        <a:rPr lang="ru-RU" sz="1100" dirty="0" err="1">
                          <a:effectLst/>
                        </a:rPr>
                        <a:t>г.Чита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https://krasnyichikoy.profiedu.ru/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3"/>
                        </a:rPr>
                        <a:t>http://mouo.petz.zabedu.ru/index.php?option=com_content&amp;view=featured&amp;Itemid=101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4"/>
                        </a:rPr>
                        <a:t>http://aginskmredu.zabedu.ru/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http://www.mogoitui.ru/administratsiya-rajona/upravlenie-obrazovaniya-i-molodezhnoj-politiki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http://mouo.duld.zabedu.ru/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7"/>
                        </a:rPr>
                        <a:t>http://go-aginskoe.ru/komitet-obrazovaniya/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8"/>
                        </a:rPr>
                        <a:t>http://mouo.onns.zabedu.ru/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9"/>
                        </a:rPr>
                        <a:t>http://mouo.borz.zabedu.ru/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0"/>
                        </a:rPr>
                        <a:t>http://mouo.aksh.zabedu.ru/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1"/>
                        </a:rPr>
                        <a:t>http://mouo.kuir.zabedu.ru/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2"/>
                        </a:rPr>
                        <a:t>http://mouo.olvn.zabedu.ru/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3"/>
                        </a:rPr>
                        <a:t>https://uokalga.edusite.ru/index.html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4"/>
                        </a:rPr>
                        <a:t>http://priargunsk-rko.ucoz.ru/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u="sng" dirty="0">
                          <a:effectLst/>
                          <a:hlinkClick r:id="rId15"/>
                        </a:rPr>
                        <a:t>http://www.шилкинский.рф/komitety-i-upravleniya/upravlenie-obrazovaniya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07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71269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/>
                <a:gridCol w="1676656"/>
                <a:gridCol w="2076669"/>
                <a:gridCol w="1357775"/>
                <a:gridCol w="1197770"/>
                <a:gridCol w="1197770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 детского сада – это педагог, занимающийся обучением и воспитанием детей дошкольного возраста (до 7 лет).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 сфера деятельности воспитателя связана с организацией пребывания детей в дошкольном образовательном учреждении, проведением игр и занятий с детьми, контролем их безопасности и состояния здоровья.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«Педагогический колледж г. Сретенска»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Балейский</a:t>
                      </a:r>
                      <a:r>
                        <a:rPr lang="ru-RU" sz="1100" dirty="0">
                          <a:effectLst/>
                        </a:rPr>
                        <a:t> филиал 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«Агинский педагогический колледж им. Базара Ринчино»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</a:t>
                      </a:r>
                      <a:r>
                        <a:rPr lang="ru-RU" sz="1100" dirty="0" err="1">
                          <a:effectLst/>
                        </a:rPr>
                        <a:t>Красночикойский</a:t>
                      </a:r>
                      <a:r>
                        <a:rPr lang="ru-RU" sz="1100" dirty="0">
                          <a:effectLst/>
                        </a:rPr>
                        <a:t>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"Петровск-Забайкальский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https://krasnyichikoy.profiedu.ru/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3"/>
                        </a:rPr>
                        <a:t>http://mouo.petz.zabedu.ru/index.php?option=com_content&amp;view=featured&amp;Itemid=101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4"/>
                        </a:rPr>
                        <a:t>http://aginskmredu.zabedu.ru/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http://www.mogoitui.ru/administratsiya-rajona/upravlenie-obrazovaniya-i-molodezhnoj-politiki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http://mouo.duld.zabedu.ru/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7"/>
                        </a:rPr>
                        <a:t>http://go-aginskoe.ru/komitet-obrazovaniya/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8"/>
                        </a:rPr>
                        <a:t>http://mouo.onns.zabedu.ru/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9"/>
                        </a:rPr>
                        <a:t>http://mouo.borz.zabedu.ru/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0"/>
                        </a:rPr>
                        <a:t>http://mouo.aksh.zabedu.ru/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1"/>
                        </a:rPr>
                        <a:t>http://mouo.kuir.zabedu.ru/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2"/>
                        </a:rPr>
                        <a:t>http://mouo.olvn.zabedu.ru/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3"/>
                        </a:rPr>
                        <a:t>https://uokalga.edusite.ru/index.html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4"/>
                        </a:rPr>
                        <a:t>http://priargunsk-rko.ucoz.ru/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5"/>
                        </a:rPr>
                        <a:t>http://www.шилкинский.рф/komitety-i-upravleniya/upravlenie-obrazovaniya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27"/>
                      </a:pPr>
                      <a:r>
                        <a:rPr lang="ru-RU" sz="1100" dirty="0">
                          <a:effectLst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94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0173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ТОП-10 профессий рабочих, должностей служащих, по которым осуществляется профессиональное обучение,  востребованных у  региональных работодателей:</a:t>
            </a:r>
          </a:p>
        </p:txBody>
      </p:sp>
    </p:spTree>
    <p:extLst>
      <p:ext uri="{BB962C8B-B14F-4D97-AF65-F5344CB8AC3E}">
        <p14:creationId xmlns:p14="http://schemas.microsoft.com/office/powerpoint/2010/main" val="2385871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46531"/>
              </p:ext>
            </p:extLst>
          </p:nvPr>
        </p:nvGraphicFramePr>
        <p:xfrm>
          <a:off x="179512" y="188640"/>
          <a:ext cx="8712968" cy="619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/>
                <a:gridCol w="1912360"/>
                <a:gridCol w="2016224"/>
                <a:gridCol w="1296144"/>
                <a:gridCol w="1296144"/>
                <a:gridCol w="1080120"/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Это специалист, в чьи обязанности входит приготовление пищи,  как  правило, на предприятиях общественного питания. Повар составляет меню,  формирует  заказы на продукты и  полуфабрикаты, проверяет их на свежесть,  моет,  режет,  чистит, готовит. Придает блюду внешнюю привлекательность, соблюдая органолептические  показатели.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Балейский филиал 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«Могойтуйский аграрно-промышленный техникум»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ППСК «Хлебомир»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Ресторан «Сакура»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Ресторан «Нияма»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Баданова Т.С. ТС «Спутник» 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Сампилова кафе «Приятель»,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Падиев И.Я. кафе – бар «Глория», ИП Баландина Е.О кафе «Березка»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https://kovalbakery.ru/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3"/>
                        </a:rPr>
                        <a:t>chita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1000" u="sng">
                          <a:effectLst/>
                          <a:hlinkClick r:id="rId3"/>
                        </a:rPr>
                        <a:t>niyama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1000" u="sng">
                          <a:effectLst/>
                          <a:hlinkClick r:id="rId3"/>
                        </a:rPr>
                        <a:t>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5"/>
                        </a:rPr>
                        <a:t>cafegloria.ru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39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Кондитер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Изготовление качественной кондитерской и шоколадной продукции, их презентация и продажа в организациях питания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ППСК «Хлебомир»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ТС «Спутник» 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https://kovalbakery.ru/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Столяр строительный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Сортировка пиломатериалов, заготовка брусков, изготовление столярных изделий, установка дверных и оконных блоков, плинтусов, карнизов и т. д., сборка и установка встроенной мебели, врезание замков, шпингалетов и т. 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https://my-gkh.ru/getorganization/ooo-upravlyayushchaya-kompaniya-vektor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http://гарант.жкх-чита.рф/index.html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http://надежда.жкх-чита.рф/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http://руэк-грэс.жкх-чита.рф/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0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98988"/>
              </p:ext>
            </p:extLst>
          </p:nvPr>
        </p:nvGraphicFramePr>
        <p:xfrm>
          <a:off x="323528" y="188640"/>
          <a:ext cx="8496944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/>
                <a:gridCol w="1667122"/>
                <a:gridCol w="2064295"/>
                <a:gridCol w="1350055"/>
                <a:gridCol w="1190960"/>
                <a:gridCol w="1112536"/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36549"/>
              </p:ext>
            </p:extLst>
          </p:nvPr>
        </p:nvGraphicFramePr>
        <p:xfrm>
          <a:off x="323528" y="836712"/>
          <a:ext cx="8496944" cy="587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/>
                <a:gridCol w="1667122"/>
                <a:gridCol w="2064295"/>
                <a:gridCol w="1350055"/>
                <a:gridCol w="1190960"/>
                <a:gridCol w="1112536"/>
              </a:tblGrid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Маникюрша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Предоставление услуг по гигиеническому маникюру с покрытием и без покрытия ногтей лаком, комплексному уходу за кожей кистей рук и кожей стоп, включая удаление огрубелостей и </a:t>
                      </a:r>
                      <a:r>
                        <a:rPr lang="ru-RU" sz="1000" dirty="0" err="1">
                          <a:effectLst/>
                        </a:rPr>
                        <a:t>омозолестей</a:t>
                      </a:r>
                      <a:r>
                        <a:rPr lang="ru-RU" sz="1000" dirty="0">
                          <a:effectLst/>
                        </a:rPr>
                        <a:t>; моделирование ногтей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«Лола»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,  дом 105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Цент красоты «</a:t>
                      </a:r>
                      <a:r>
                        <a:rPr lang="en-US" sz="1000" dirty="0">
                          <a:effectLst/>
                        </a:rPr>
                        <a:t>Beauty color</a:t>
                      </a:r>
                      <a:r>
                        <a:rPr lang="ru-RU" sz="1000" dirty="0">
                          <a:effectLst/>
                        </a:rPr>
                        <a:t>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  дом 619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Студия красоты «Образ»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 дом 471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https://redstonecity.ru/beautycolor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3"/>
                        </a:rPr>
                        <a:t>https://salony-kracoty.ru/krasnokamensk/obraz-krasnokamensk.htm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43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Швея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Специалист по изготовлению изделий из ткани кожи и других материалов. Швея отвечает за качественный пошив изделия. В ее основные обязанности входит пошив, отделка края и итоговая подгонка изделия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Борзинский</a:t>
                      </a:r>
                      <a:r>
                        <a:rPr lang="ru-RU" sz="1000" spc="-1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филиал 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ЗАО «Александр»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</a:t>
                      </a:r>
                      <a:r>
                        <a:rPr lang="ru-RU" sz="1000" dirty="0" err="1">
                          <a:effectLst/>
                        </a:rPr>
                        <a:t>Ательер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«Галатея Плюс»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«Вега»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«Виктория»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«Радуга»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«Мадонна»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 err="1">
                          <a:effectLst/>
                          <a:hlinkClick r:id="rId4"/>
                        </a:rPr>
                        <a:t>ательер.рф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82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Штукатур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Квалифицированный рабочий, специализирующийся на внутренней и наружной отделке зданий. Свою работу специалист может выполнять как вручную, так и с помощью специальной затирочной машины. Название профессии произошло от итальянского stucco (замазка), что прямо указывает на главную задачу штукатура – замазывать стены, выравнивая их поверхность.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«Первомайское многопрофильное училище»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АО «РУДНИК АПРЕЛКОВО»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5"/>
                        </a:rPr>
                        <a:t>https://my-gkh.ru/getorganization/ooo-upravlyayushchaya-kompaniya-vektor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http://гарант.жкх-чита.рф/index.html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http://надежда.жкх-чита.рф/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http://руэк-грэс.жкх-чита.рф/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6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8642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Балейский</a:t>
            </a:r>
            <a:r>
              <a:rPr lang="ru-RU" b="1" dirty="0">
                <a:latin typeface="Century Gothic" pitchFamily="34" charset="0"/>
              </a:rPr>
              <a:t>  филиал  ГАПОУ  «Читинский педагогический  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22247" cy="1944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84838" y="2373213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91673" y="2432641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5" y="1233273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2" y="2304134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2411596"/>
            <a:ext cx="17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9"/>
              </a:rPr>
              <a:t>http://chpkol.ru/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411596"/>
            <a:ext cx="17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0"/>
              </a:rPr>
              <a:t>chpkkol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46634" y="2373213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(3022) 45-07-41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9679" y="3824316"/>
            <a:ext cx="8075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/>
              <a:t>Учебный корпус образовательного учреждения оснащен пандусом и специальными поручнями, пути движения доступны и удобны для категории инвалидов НОДА, с нарушениями слуха и зрения.</a:t>
            </a:r>
          </a:p>
          <a:p>
            <a:pPr indent="457200" algn="just"/>
            <a:r>
              <a:rPr lang="ru-RU" b="1" i="1" dirty="0"/>
              <a:t>Имеются два общежития по адресу г. Балей, ул. Профсоюзная, 9а, г. Балей, ул. Ленина, 7.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1673" y="1447071"/>
            <a:ext cx="2775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Балей, ул. Профсоюзная, 9а</a:t>
            </a:r>
          </a:p>
        </p:txBody>
      </p:sp>
    </p:spTree>
    <p:extLst>
      <p:ext uri="{BB962C8B-B14F-4D97-AF65-F5344CB8AC3E}">
        <p14:creationId xmlns:p14="http://schemas.microsoft.com/office/powerpoint/2010/main" val="2944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44276"/>
              </p:ext>
            </p:extLst>
          </p:nvPr>
        </p:nvGraphicFramePr>
        <p:xfrm>
          <a:off x="323528" y="332656"/>
          <a:ext cx="8496944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/>
                <a:gridCol w="1667122"/>
                <a:gridCol w="2064295"/>
                <a:gridCol w="1350055"/>
                <a:gridCol w="1190960"/>
                <a:gridCol w="1112536"/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58142"/>
              </p:ext>
            </p:extLst>
          </p:nvPr>
        </p:nvGraphicFramePr>
        <p:xfrm>
          <a:off x="323528" y="1052736"/>
          <a:ext cx="8496944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/>
                <a:gridCol w="1667122"/>
                <a:gridCol w="2064295"/>
                <a:gridCol w="1350055"/>
                <a:gridCol w="1190960"/>
                <a:gridCol w="1112536"/>
              </a:tblGrid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Облицовщик плиточник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Строительный рабочий, который занимается облицовкой поверхностей керамическими, бетонными плитками и каменными плитами наружных и внутренних поверхностей зданий и сооружений.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«Надежда»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https://my-gkh.ru/getorganization/ooo-upravlyayushchaya-kompaniya-vektor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http://гарант.жкх-чита.рф/index.html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http://надежда.жкх-чита.рф/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http://руэк-грэс.жкх-чита.рф/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Маляр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Специалист, который профессионально занимается покраской стен и других поверхностей во время ремонта.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«Первомайское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«ЗабТПТиС»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«ЗОЛОТО ДЕЛЬМАЧИК»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https://my-gkh.ru/getorganization/ooo-upravlyayushchaya-kompaniya-vektor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http://гарант.жкх-чита.рф/index.html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http://надежда.жкх-чита.рф/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http://руэк-грэс.жкх-чита.рф/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26"/>
                      </a:pPr>
                      <a:r>
                        <a:rPr lang="ru-RU" sz="1000" dirty="0">
                          <a:effectLst/>
                        </a:rPr>
                        <a:t>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58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Перспективные профессии/специальности региональных чемпионатов по профессиональному мастерству среди инвалидов и лиц с ограниченными возможностями здоровья «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Абилимпикс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», в том числе из числа презентационных компетенций национальных чемпионатов «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Абилимпикс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» 2020-2022 гг., с указанием ПОО, в которых осуществляется реализация образовательных программ по данным профессиям/специальностям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05450"/>
              </p:ext>
            </p:extLst>
          </p:nvPr>
        </p:nvGraphicFramePr>
        <p:xfrm>
          <a:off x="457200" y="2276872"/>
          <a:ext cx="8229600" cy="4290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561033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Перспективная</a:t>
                      </a:r>
                      <a:r>
                        <a:rPr lang="ru-RU" sz="1800" spc="14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профессия/специальность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ПОО,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в</a:t>
                      </a:r>
                      <a:r>
                        <a:rPr lang="ru-RU" sz="1800" spc="2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которой</a:t>
                      </a:r>
                      <a:r>
                        <a:rPr lang="ru-RU" sz="1800" spc="2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осуществляется</a:t>
                      </a:r>
                      <a:r>
                        <a:rPr lang="ru-RU" sz="1800" spc="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реализация</a:t>
                      </a:r>
                      <a:r>
                        <a:rPr lang="ru-RU" sz="1800" spc="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образовательных</a:t>
                      </a:r>
                      <a:r>
                        <a:rPr lang="ru-RU" sz="1800" spc="8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программ</a:t>
                      </a:r>
                      <a:r>
                        <a:rPr lang="ru-RU" sz="1800" spc="6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по</a:t>
                      </a:r>
                      <a:r>
                        <a:rPr lang="ru-RU" sz="1800" spc="26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данной профессии/специальности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2026287">
                <a:tc>
                  <a:txBody>
                    <a:bodyPr/>
                    <a:lstStyle/>
                    <a:p>
                      <a:pPr marR="63500" algn="just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Повар-кондитер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«ЗабТПТиС»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</a:t>
                      </a:r>
                      <a:r>
                        <a:rPr lang="ru-RU" sz="1800" spc="2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«ЧТКУ»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ГПОУ«Приаргунский</a:t>
                      </a:r>
                      <a:r>
                        <a:rPr lang="ru-RU" sz="18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ГПОУ«Первомайское</a:t>
                      </a:r>
                      <a:r>
                        <a:rPr lang="ru-RU" sz="18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</a:t>
                      </a:r>
                      <a:r>
                        <a:rPr lang="ru-RU" sz="1800" dirty="0" err="1">
                          <a:effectLst/>
                        </a:rPr>
                        <a:t>Могойтуйский</a:t>
                      </a:r>
                      <a:r>
                        <a:rPr lang="ru-RU" sz="18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 marR="8572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800" dirty="0" err="1">
                          <a:effectLst/>
                        </a:rPr>
                        <a:t>Борзинский</a:t>
                      </a:r>
                      <a:r>
                        <a:rPr lang="ru-RU" sz="1800" spc="7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филиал</a:t>
                      </a:r>
                      <a:r>
                        <a:rPr lang="ru-RU" sz="1800" spc="2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ГПОУ «КПТК»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«Шилкинский МПЛ»</a:t>
                      </a:r>
                    </a:p>
                    <a:p>
                      <a:pPr marR="8572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800" dirty="0">
                          <a:effectLst/>
                        </a:rPr>
                        <a:t>ГПОУ</a:t>
                      </a:r>
                      <a:r>
                        <a:rPr lang="ru-RU" sz="1800" spc="15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«Забайкальский</a:t>
                      </a:r>
                      <a:r>
                        <a:rPr lang="ru-RU" sz="1800" spc="29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государственный</a:t>
                      </a:r>
                      <a:r>
                        <a:rPr lang="ru-RU" sz="1800" spc="3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Балейский</a:t>
                      </a:r>
                      <a:r>
                        <a:rPr lang="ru-RU" sz="1800" dirty="0">
                          <a:effectLst/>
                        </a:rPr>
                        <a:t> филиал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ГАПОУ «Читинский педагогический колледж»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81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572" y="2606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Контактная информация ответственного лица за актуализацию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Альманаха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«Атлас доступных профессий». Региональный опыт»: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37601"/>
              </p:ext>
            </p:extLst>
          </p:nvPr>
        </p:nvGraphicFramePr>
        <p:xfrm>
          <a:off x="179512" y="2060848"/>
          <a:ext cx="8784975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512168"/>
                <a:gridCol w="1728192"/>
                <a:gridCol w="1512168"/>
                <a:gridCol w="2520279"/>
              </a:tblGrid>
              <a:tr h="399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</a:rPr>
                        <a:t>Ф.И.О.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Должность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Рабочий </a:t>
                      </a:r>
                      <a:r>
                        <a:rPr lang="ru-RU" sz="1800" spc="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телефон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Мобильный </a:t>
                      </a:r>
                      <a:r>
                        <a:rPr lang="ru-RU" sz="1800" spc="3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телефон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Адрес</a:t>
                      </a:r>
                      <a:r>
                        <a:rPr lang="ru-RU" sz="1800" spc="9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электронной</a:t>
                      </a:r>
                      <a:r>
                        <a:rPr lang="ru-RU" sz="1800" spc="17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почты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</a:tr>
              <a:tr h="513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Щёголева Наталья Александровна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Руководитель центра инклюзивного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marR="81915" algn="just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675640" algn="l"/>
                        </a:tabLst>
                      </a:pPr>
                      <a:r>
                        <a:rPr lang="ru-RU" sz="1600" dirty="0">
                          <a:effectLst/>
                        </a:rPr>
                        <a:t>8(3022) 39-60-14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+79244769550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</a:rPr>
                        <a:t>natasha-chita78@mail</a:t>
                      </a:r>
                      <a:r>
                        <a:rPr lang="ru-RU" sz="1600" spc="-10" dirty="0" smtClean="0">
                          <a:effectLst/>
                        </a:rPr>
                        <a:t>.</a:t>
                      </a:r>
                      <a:r>
                        <a:rPr lang="en-US" sz="1600" spc="-10" dirty="0" err="1" smtClean="0">
                          <a:effectLst/>
                        </a:rPr>
                        <a:t>ru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08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514978" cy="1944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67875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«Забайкальский государственный колледж»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28243" y="2776247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17269" y="2813229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27590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73763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2756729"/>
            <a:ext cx="267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http://www.zabgoscoll.ru/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74547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 err="1">
                <a:hlinkClick r:id="rId10"/>
              </a:rPr>
              <a:t>chgppk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66073" y="2754943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8(3022) 39-26-60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0168" y="1406094"/>
            <a:ext cx="514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672023, Забайкальский край, Чита,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улица Юбилейная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17032"/>
            <a:ext cx="8119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b="1" i="1" dirty="0"/>
              <a:t>Доступность среды обеспечена частично: огороженный пандус, свободное продвижение по коридорам шириной 1,8 м, увеличенные проемы дверей в туалете и в 4-х кабинетах</a:t>
            </a:r>
            <a:r>
              <a:rPr lang="ru-RU" b="1" i="1" dirty="0" smtClean="0"/>
              <a:t>.</a:t>
            </a:r>
          </a:p>
          <a:p>
            <a:pPr indent="446088" algn="just"/>
            <a:r>
              <a:rPr lang="ru-RU" b="1" i="1" dirty="0" smtClean="0"/>
              <a:t>Имеется </a:t>
            </a:r>
            <a:r>
              <a:rPr lang="ru-RU" b="1" i="1" dirty="0"/>
              <a:t>общежитие.</a:t>
            </a:r>
          </a:p>
        </p:txBody>
      </p:sp>
    </p:spTree>
    <p:extLst>
      <p:ext uri="{BB962C8B-B14F-4D97-AF65-F5344CB8AC3E}">
        <p14:creationId xmlns:p14="http://schemas.microsoft.com/office/powerpoint/2010/main" val="3239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340260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Gothic" pitchFamily="34" charset="0"/>
              </a:rPr>
              <a:t>Читинский техникум железнодорожного транспорта (ФГБОУ «</a:t>
            </a:r>
            <a:r>
              <a:rPr lang="ru-RU" b="1" dirty="0" err="1">
                <a:latin typeface="Century Gothic" pitchFamily="34" charset="0"/>
              </a:rPr>
              <a:t>ЗабИЖТ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ИрГУПС</a:t>
            </a:r>
            <a:r>
              <a:rPr lang="ru-RU" b="1" dirty="0">
                <a:latin typeface="Century Gothic" pitchFamily="34" charset="0"/>
              </a:rPr>
              <a:t>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28243" y="2595380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17269" y="2632362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374383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492896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2564904"/>
            <a:ext cx="155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www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irgups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0490" y="2555612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chrts</a:t>
            </a:r>
            <a:r>
              <a:rPr lang="ru-RU" dirty="0"/>
              <a:t>@</a:t>
            </a:r>
            <a:r>
              <a:rPr lang="en-US" dirty="0" err="1"/>
              <a:t>bk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555612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+7(3022)22-58-11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695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i="1" dirty="0" smtClean="0"/>
              <a:t>Созданы необходимые условия для доступа и обучения инвалидов и лиц с ограниченными возможностями здоровья. Вход в здание оборудован наружным пандусом, поручнями расширен дверной проем, установлена кнопка вызова дежурного персонала. На территории и внутри здания размещены схемы перемещения и указательные знаки, световые маяки, таблички, выполненные рельефно-точечным шрифтом Брайля. В фойе первого этажа учебного корпуса установлена тактильная мнемосхема (схема передвижения по корпусу).Оборудованы внутренние пандусы, поручни.</a:t>
            </a:r>
          </a:p>
          <a:p>
            <a:pPr indent="457200"/>
            <a:r>
              <a:rPr lang="ru-RU" sz="1600" b="1" i="1" dirty="0" smtClean="0"/>
              <a:t>Для инвалидов и лиц с ОВЗ обеспечена возможность беспрепятственного входа в учебный корпус и выхода из него; оборудовано специальное парковочное место. Сотрудниками из числа дежурных преподавателей обеспечено сопровождение инвалидов, имеющих стойкие нарушения функции зрения, содействие инвалиду при входе в ЧТЖТ </a:t>
            </a:r>
            <a:r>
              <a:rPr lang="ru-RU" sz="1600" b="1" i="1" dirty="0" err="1" smtClean="0"/>
              <a:t>ЗабИЖТ</a:t>
            </a:r>
            <a:r>
              <a:rPr lang="ru-RU" sz="1600" b="1" i="1" dirty="0" smtClean="0"/>
              <a:t> и выходе из него.</a:t>
            </a:r>
          </a:p>
          <a:p>
            <a:pPr indent="457200"/>
            <a:r>
              <a:rPr lang="ru-RU" sz="1600" b="1" i="1" dirty="0" smtClean="0"/>
              <a:t>Для передвижения по лестничным маршам приобретен мобильный </a:t>
            </a:r>
            <a:r>
              <a:rPr lang="ru-RU" sz="1600" b="1" i="1" dirty="0" err="1" smtClean="0"/>
              <a:t>лестничныи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гусеничныи</a:t>
            </a:r>
            <a:r>
              <a:rPr lang="ru-RU" sz="1600" b="1" i="1" dirty="0" smtClean="0"/>
              <a:t> подъемник.</a:t>
            </a:r>
          </a:p>
          <a:p>
            <a:pPr indent="457200"/>
            <a:r>
              <a:rPr lang="ru-RU" sz="1600" b="1" i="1" dirty="0" smtClean="0"/>
              <a:t>Имеется общежитие по адресу: </a:t>
            </a:r>
            <a:r>
              <a:rPr lang="ru-RU" sz="1600" b="1" i="1" dirty="0" smtClean="0"/>
              <a:t>г. Чита, </a:t>
            </a:r>
            <a:r>
              <a:rPr lang="ru-RU" sz="1600" b="1" i="1" dirty="0" smtClean="0"/>
              <a:t>ул. Журавлева, 6 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50803" y="1588181"/>
            <a:ext cx="200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Чита, ул.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Бутина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3</a:t>
            </a:r>
          </a:p>
        </p:txBody>
      </p:sp>
    </p:spTree>
    <p:extLst>
      <p:ext uri="{BB962C8B-B14F-4D97-AF65-F5344CB8AC3E}">
        <p14:creationId xmlns:p14="http://schemas.microsoft.com/office/powerpoint/2010/main" val="2486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6133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«Забайкальское краевое училище культуры»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810"/>
            <a:ext cx="2304255" cy="2227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28243" y="2595380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17269" y="263236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374383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492896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6605" y="2579991"/>
            <a:ext cx="18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https://zabcult.ru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20639" y="2555612"/>
            <a:ext cx="172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mail@zabcult.ru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62762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u="sng" dirty="0">
                <a:hlinkClick r:id="rId11"/>
              </a:rPr>
              <a:t>+7 302 221-70-32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1620" y="3933056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Доступность ПОО для инвалидов – </a:t>
            </a:r>
            <a:r>
              <a:rPr lang="ru-RU" sz="2400" b="1" i="1" dirty="0" smtClean="0"/>
              <a:t>частично. </a:t>
            </a:r>
            <a:endParaRPr lang="ru-RU" sz="2400" b="1" i="1" dirty="0"/>
          </a:p>
          <a:p>
            <a:r>
              <a:rPr lang="ru-RU" sz="2400" b="1" i="1" dirty="0"/>
              <a:t>Общежития нет.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0167" y="1371258"/>
            <a:ext cx="500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672038, Забайкальский край, Чита, улица Красной Звезды, 7</a:t>
            </a:r>
          </a:p>
        </p:txBody>
      </p:sp>
    </p:spTree>
    <p:extLst>
      <p:ext uri="{BB962C8B-B14F-4D97-AF65-F5344CB8AC3E}">
        <p14:creationId xmlns:p14="http://schemas.microsoft.com/office/powerpoint/2010/main" val="1420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Gothic" pitchFamily="34" charset="0"/>
              </a:rPr>
              <a:t>ГПОУ «Краснокаменский промышленно-технологический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" y="1"/>
            <a:ext cx="2362314" cy="2322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25212" y="30133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14238" y="305036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8" y="1556792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3" y="2910902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17015" y="137583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674673, Российская Федерация, Сибирский федеральный округ, Забайкальский край, Краснокаменский р-н, г.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Краснокаменск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ул. Молодежная, дом 15 , корпус 1,2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411" y="2996952"/>
            <a:ext cx="23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https://pu34.edusite.ru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1382" y="2987660"/>
            <a:ext cx="173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kraspu34@bk.ru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2969393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8(30245) 6-1 8-89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4774" y="3563724"/>
            <a:ext cx="274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</a:t>
            </a:r>
            <a:r>
              <a:rPr lang="en-US" dirty="0" err="1"/>
              <a:t>kptt</a:t>
            </a:r>
            <a:r>
              <a:rPr lang="ru-RU" dirty="0"/>
              <a:t>75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7751" y="3515866"/>
            <a:ext cx="441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/>
              <a:t>htt</a:t>
            </a:r>
            <a:r>
              <a:rPr lang="en-US" u="sng" dirty="0"/>
              <a:t> </a:t>
            </a:r>
            <a:r>
              <a:rPr lang="en-US" u="sng" dirty="0" err="1"/>
              <a:t>ps</a:t>
            </a:r>
            <a:r>
              <a:rPr lang="ru-RU" u="sng" dirty="0"/>
              <a:t>://</a:t>
            </a:r>
            <a:r>
              <a:rPr lang="en-US" u="sng" dirty="0"/>
              <a:t>ok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r>
              <a:rPr lang="en-US" u="sng" dirty="0"/>
              <a:t> </a:t>
            </a:r>
            <a:r>
              <a:rPr lang="ru-RU" u="sng" dirty="0"/>
              <a:t>/</a:t>
            </a:r>
            <a:r>
              <a:rPr lang="en-US" u="sng" dirty="0"/>
              <a:t>group</a:t>
            </a:r>
            <a:r>
              <a:rPr lang="ru-RU" u="sng" dirty="0"/>
              <a:t>/59791406530582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624" y="4331612"/>
            <a:ext cx="8105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Обучение доступно для лиц инвалидностью и с ОВЗ, (с нарушением слуха, с нарушением  интеллекта)</a:t>
            </a:r>
          </a:p>
          <a:p>
            <a:pPr indent="446088"/>
            <a:r>
              <a:rPr lang="ru-RU" sz="1600" b="1" i="1" dirty="0"/>
              <a:t>Имеется общежитие по адресу: </a:t>
            </a:r>
            <a:r>
              <a:rPr lang="ru-RU" sz="1600" b="1" i="1" dirty="0" err="1"/>
              <a:t>г.Краснокаменск</a:t>
            </a:r>
            <a:r>
              <a:rPr lang="ru-RU" sz="1600" b="1" i="1" dirty="0"/>
              <a:t>, ул. Молодежная, д.15, </a:t>
            </a:r>
            <a:r>
              <a:rPr lang="ru-RU" sz="1600" b="1" i="1" dirty="0" err="1" smtClean="0"/>
              <a:t>корп</a:t>
            </a:r>
            <a:r>
              <a:rPr lang="ru-RU" sz="1600" b="1" i="1" dirty="0" smtClean="0"/>
              <a:t> </a:t>
            </a:r>
            <a:r>
              <a:rPr lang="ru-RU" sz="1600" b="1" i="1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3511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754" y="74422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Борзинский</a:t>
            </a:r>
            <a:r>
              <a:rPr lang="ru-RU" b="1" dirty="0">
                <a:latin typeface="Century Gothic" pitchFamily="34" charset="0"/>
              </a:rPr>
              <a:t> филиал ГПОУ	«</a:t>
            </a:r>
            <a:r>
              <a:rPr lang="ru-RU" b="1" dirty="0" smtClean="0">
                <a:latin typeface="Century Gothic" pitchFamily="34" charset="0"/>
              </a:rPr>
              <a:t>Краснокаменский промышленно-</a:t>
            </a:r>
            <a:r>
              <a:rPr lang="ru-RU" b="1" dirty="0">
                <a:latin typeface="Century Gothic" pitchFamily="34" charset="0"/>
              </a:rPr>
              <a:t>­технологический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2"/>
            <a:ext cx="2605159" cy="2561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25212" y="30133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14238" y="305036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8" y="1556792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7" y="292629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7139" y="2996952"/>
            <a:ext cx="309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 borzya.pu34.edusit e.ru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7198" y="2987660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pu</a:t>
            </a:r>
            <a:r>
              <a:rPr lang="ru-RU" dirty="0"/>
              <a:t>_32@</a:t>
            </a:r>
            <a:r>
              <a:rPr lang="en-US" dirty="0"/>
              <a:t>mail</a:t>
            </a:r>
            <a:r>
              <a:rPr lang="ru-RU" dirty="0"/>
              <a:t>.г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89991" y="301338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8(30233) 3-33-11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39754" y="3497972"/>
            <a:ext cx="3755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https</a:t>
            </a:r>
            <a:r>
              <a:rPr lang="ru-RU" dirty="0"/>
              <a:t>://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</a:t>
            </a:r>
            <a:r>
              <a:rPr lang="en-US" dirty="0"/>
              <a:t>public</a:t>
            </a:r>
            <a:r>
              <a:rPr lang="ru-RU" dirty="0"/>
              <a:t>172709185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6284" y="4437112"/>
            <a:ext cx="7259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Обучение доступно для лиц инвалидностью и с ОВЗ, (с нарушением слуха, с нарушением  интеллекта)</a:t>
            </a:r>
          </a:p>
          <a:p>
            <a:r>
              <a:rPr lang="ru-RU" sz="1600" b="1" i="1" dirty="0"/>
              <a:t>Имеется общежитие по адресу: г</a:t>
            </a:r>
            <a:r>
              <a:rPr lang="ru-RU" sz="1600" b="1" i="1" dirty="0" smtClean="0"/>
              <a:t>. Борзя</a:t>
            </a:r>
            <a:r>
              <a:rPr lang="ru-RU" sz="1600" b="1" i="1" dirty="0"/>
              <a:t>, ул</a:t>
            </a:r>
            <a:r>
              <a:rPr lang="ru-RU" sz="1600" b="1" i="1" dirty="0" smtClean="0"/>
              <a:t>. Карла </a:t>
            </a:r>
            <a:r>
              <a:rPr lang="ru-RU" sz="1600" b="1" i="1" dirty="0"/>
              <a:t>Маркса, д.204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5838" y="1755201"/>
            <a:ext cx="2479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Борзя, ул. Карла Маркса</a:t>
            </a:r>
          </a:p>
        </p:txBody>
      </p:sp>
    </p:spTree>
    <p:extLst>
      <p:ext uri="{BB962C8B-B14F-4D97-AF65-F5344CB8AC3E}">
        <p14:creationId xmlns:p14="http://schemas.microsoft.com/office/powerpoint/2010/main" val="1636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5135</Words>
  <Application>Microsoft Office PowerPoint</Application>
  <PresentationFormat>Экран (4:3)</PresentationFormat>
  <Paragraphs>723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2022-06-06T01:58:49Z</dcterms:created>
  <dcterms:modified xsi:type="dcterms:W3CDTF">2022-06-21T03:01:23Z</dcterms:modified>
</cp:coreProperties>
</file>